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2" r:id="rId2"/>
    <p:sldId id="273" r:id="rId3"/>
    <p:sldId id="275" r:id="rId4"/>
    <p:sldId id="265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4F0F8030-19BE-4BEF-AC5E-68A076CDE9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62A2EF8-D0B5-4508-909B-08FBAE28E6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4FAE6F53-62A3-4126-B67A-90642DF36E11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CE29D5F-41A9-41ED-9A36-F05F326630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813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3BAD8F0-3E22-43D4-B18E-F0D095DE0A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A46AD899-AEAD-4C85-924C-8735E19A13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0008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85F448D9-D133-476B-8047-DE503EDDFF03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3EFFE3F0-0AB2-4212-8EB6-F5AC8823525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53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226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pPr/>
              <a:t>2024. 03. 19.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805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pPr/>
              <a:t>2024. 03. 19.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7675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pPr/>
              <a:t>2024. 03. 19.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9386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pPr/>
              <a:t>2024. 03. 19.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338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pPr/>
              <a:t>2024. 03. 19.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0032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6449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030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024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903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751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756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96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05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519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E1EF-6F1B-4896-AE9C-95306332394B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748629-816C-4977-A509-1918DEA4A7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087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</a:defRPr>
            </a:lvl1pPr>
          </a:lstStyle>
          <a:p>
            <a:fld id="{6359E1EF-6F1B-4896-AE9C-95306332394B}" type="datetimeFigureOut">
              <a:rPr lang="hu-HU" smtClean="0"/>
              <a:pPr/>
              <a:t>2024. 03. 19.</a:t>
            </a:fld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2580367" y="6130437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Huni_Quorum Medium BT" panose="020E0603030505020404" pitchFamily="34" charset="-18"/>
              </a:defRPr>
            </a:lvl1pPr>
          </a:lstStyle>
          <a:p>
            <a:fld id="{F4748629-816C-4977-A509-1918DEA4A72E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AE570FC1-27CF-467D-95C4-B0125E05CF8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81" y="42417"/>
            <a:ext cx="1267968" cy="1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07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Huni_Quorum Medium BT" panose="020E0603030505020404" pitchFamily="34" charset="-18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Huni_Quorum Medium BT" panose="020E0603030505020404" pitchFamily="34" charset="-18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Huni_Quorum Medium BT" panose="020E0603030505020404" pitchFamily="34" charset="-18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Huni_Quorum Medium BT" panose="020E0603030505020404" pitchFamily="34" charset="-18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Huni_Quorum Medium BT" panose="020E0603030505020404" pitchFamily="34" charset="-18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Huni_Quorum Medium BT" panose="020E0603030505020404" pitchFamily="34" charset="-18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eepus.info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C5005592-5789-4731-A82F-6B334952276B}"/>
              </a:ext>
            </a:extLst>
          </p:cNvPr>
          <p:cNvSpPr txBox="1">
            <a:spLocks/>
          </p:cNvSpPr>
          <p:nvPr/>
        </p:nvSpPr>
        <p:spPr>
          <a:xfrm>
            <a:off x="1584880" y="81186"/>
            <a:ext cx="9874707" cy="72657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Huni_Quorum Medium BT" panose="020E0603030505020404" pitchFamily="34" charset="-18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200" noProof="1"/>
              <a:t>CEEPUS (Central European Exchange Programme for University Studies)</a:t>
            </a:r>
          </a:p>
          <a:p>
            <a:r>
              <a:rPr lang="hu-H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Közép-európai Felsőoktatási Csereprogram </a:t>
            </a:r>
            <a:endParaRPr lang="hu-HU" sz="2200" noProof="1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853823FA-9ABE-4CDB-A1E8-F3D021EB5BAC}"/>
              </a:ext>
            </a:extLst>
          </p:cNvPr>
          <p:cNvSpPr txBox="1">
            <a:spLocks/>
          </p:cNvSpPr>
          <p:nvPr/>
        </p:nvSpPr>
        <p:spPr>
          <a:xfrm>
            <a:off x="1584880" y="965675"/>
            <a:ext cx="9266954" cy="59768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hu-HU" dirty="0"/>
          </a:p>
          <a:p>
            <a:pPr algn="just">
              <a:lnSpc>
                <a:spcPct val="127000"/>
              </a:lnSpc>
              <a:spcBef>
                <a:spcPct val="0"/>
              </a:spcBef>
              <a:spcAft>
                <a:spcPts val="800"/>
              </a:spcAft>
            </a:pPr>
            <a:r>
              <a:rPr lang="hu-HU" altLang="hu-HU" sz="6000" dirty="0">
                <a:solidFill>
                  <a:schemeClr val="tx1"/>
                </a:solidFill>
              </a:rPr>
              <a:t>1994-óta működő, multilaterális kormányközi megállapodáson alapuló ösztöndíjprogram. </a:t>
            </a:r>
            <a:r>
              <a:rPr lang="hu-HU" sz="6000" dirty="0">
                <a:solidFill>
                  <a:schemeClr val="tx1"/>
                </a:solidFill>
              </a:rPr>
              <a:t>A program célja: a regionális felsőoktatási és tudományos kapcsolatok erősítése, hallgatói és oktatói mobilitások, kutatási tevékenységek, közös </a:t>
            </a:r>
            <a:r>
              <a:rPr lang="hu-HU" sz="6000" noProof="1">
                <a:solidFill>
                  <a:schemeClr val="tx1"/>
                </a:solidFill>
              </a:rPr>
              <a:t>tanulmányi (BSc, MSc, PhD) programok támogatása, valamint hosszú távú szakmai együttműködések kialakulásának ösztönzése, ezzel elősegítve Közép-Európa stratégiai szerepének erősödését. </a:t>
            </a:r>
            <a:r>
              <a:rPr lang="hu-HU" altLang="hu-HU" sz="6000" b="1" noProof="1">
                <a:solidFill>
                  <a:schemeClr val="tx1"/>
                </a:solidFill>
              </a:rPr>
              <a:t>Tagországok: </a:t>
            </a:r>
            <a:r>
              <a:rPr lang="hu-HU" altLang="hu-HU" sz="6000" noProof="1">
                <a:solidFill>
                  <a:schemeClr val="tx1"/>
                </a:solidFill>
              </a:rPr>
              <a:t>Albánia, Ausztria, Bosznia-Hercegovina, Bulgária, Csehország, Észak-Macedónia, Horvátország, Koszovó, Lengyelország, Magyarország, Moldova, Montenegró, Románia, Szerbia, Szlovákia és Szlovénia.</a:t>
            </a:r>
            <a:endParaRPr lang="hu-HU" sz="6000" b="1" noProof="1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>
              <a:lnSpc>
                <a:spcPct val="127000"/>
              </a:lnSpc>
              <a:spcBef>
                <a:spcPct val="0"/>
              </a:spcBef>
              <a:spcAft>
                <a:spcPts val="800"/>
              </a:spcAft>
            </a:pPr>
            <a:r>
              <a:rPr lang="hu-HU" sz="6000" noProof="1">
                <a:solidFill>
                  <a:schemeClr val="tx1"/>
                </a:solidFill>
              </a:rPr>
              <a:t>2023. szeptember 20: a CEEPUS országok miniszterei aláírták Varsóban a CEEPUS IV. (2025-2032) Egyezményt, valamint Magyarország átvette a 2 évre szóló soros CEEPUS elnökséget.</a:t>
            </a:r>
          </a:p>
          <a:p>
            <a:pPr algn="just">
              <a:lnSpc>
                <a:spcPct val="12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altLang="hu-HU" sz="5400" b="1" noProof="1">
                <a:solidFill>
                  <a:schemeClr val="tx1"/>
                </a:solidFill>
              </a:rPr>
              <a:t>HALLGATÓI MOBILITÁSI ÖSZTÖNDÍJ</a:t>
            </a:r>
            <a:endParaRPr lang="hu-HU" altLang="hu-HU" sz="5400" dirty="0">
              <a:solidFill>
                <a:schemeClr val="tx1"/>
              </a:solidFill>
            </a:endParaRPr>
          </a:p>
          <a:p>
            <a:pPr algn="just">
              <a:lnSpc>
                <a:spcPct val="127000"/>
              </a:lnSpc>
              <a:spcBef>
                <a:spcPct val="0"/>
              </a:spcBef>
              <a:spcAft>
                <a:spcPts val="800"/>
              </a:spcAft>
            </a:pPr>
            <a:r>
              <a:rPr lang="hu-HU" altLang="hu-HU" sz="5600" b="1" noProof="1">
                <a:solidFill>
                  <a:schemeClr val="tx1"/>
                </a:solidFill>
              </a:rPr>
              <a:t>Feltételek: </a:t>
            </a:r>
            <a:r>
              <a:rPr lang="hu-HU" altLang="hu-HU" sz="5600" noProof="1">
                <a:solidFill>
                  <a:schemeClr val="tx1"/>
                </a:solidFill>
              </a:rPr>
              <a:t>aktív hallgatói jogviszony (alap-, mesterképzéses, PhD), legalább 2 lezárt félév a kiutazás megkezdéséig, </a:t>
            </a:r>
            <a:r>
              <a:rPr lang="hu-HU" altLang="hu-HU" sz="5600" dirty="0">
                <a:solidFill>
                  <a:schemeClr val="tx1"/>
                </a:solidFill>
              </a:rPr>
              <a:t>- jóváhagyás (kiutazási szándék támogatása a BME helyi hálózati és a kiválasztott fogadóintézmény koordinátorán keresztül)</a:t>
            </a:r>
          </a:p>
          <a:p>
            <a:pPr algn="just">
              <a:lnSpc>
                <a:spcPct val="127000"/>
              </a:lnSpc>
              <a:spcBef>
                <a:spcPct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hu-HU" altLang="hu-HU" sz="5600" b="1" dirty="0">
                <a:solidFill>
                  <a:schemeClr val="tx1"/>
                </a:solidFill>
              </a:rPr>
              <a:t>Pályázható időszak: </a:t>
            </a:r>
            <a:r>
              <a:rPr lang="hu-HU" altLang="hu-HU" sz="5600" dirty="0">
                <a:solidFill>
                  <a:schemeClr val="tx1"/>
                </a:solidFill>
              </a:rPr>
              <a:t>Féléváthallgatás (3-5 hónap, hosszabbítással teljes év), Rövid távú mobilitás (konzultáció, szakdolgozatírás/disszertációírás, anyaggyűjtés, labormunka) (1-2 hónap)</a:t>
            </a:r>
          </a:p>
          <a:p>
            <a:pPr algn="just">
              <a:lnSpc>
                <a:spcPct val="127000"/>
              </a:lnSpc>
              <a:spcBef>
                <a:spcPct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hu-HU" altLang="hu-HU" sz="5600" b="1" noProof="1">
                <a:solidFill>
                  <a:schemeClr val="tx1"/>
                </a:solidFill>
              </a:rPr>
              <a:t>Mobilitás hálózati együttműködés keretében</a:t>
            </a:r>
            <a:r>
              <a:rPr lang="hu-HU" altLang="hu-HU" sz="5600" noProof="1">
                <a:solidFill>
                  <a:schemeClr val="tx1"/>
                </a:solidFill>
              </a:rPr>
              <a:t>: amennyiben a BME CEEPUS hálózat témája a pályázó számára releváns, hálózati mobilitási pályázat nyújtható be a BME helyi hálózati koordinátorának jóváhagyását követően. Pályázás menete: regisztráció: </a:t>
            </a:r>
            <a:r>
              <a:rPr lang="hu-HU" altLang="hu-HU" sz="5600" noProof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www.ceepus.info</a:t>
            </a:r>
            <a:r>
              <a:rPr lang="hu-HU" altLang="hu-HU" sz="5600" noProof="1">
                <a:solidFill>
                  <a:schemeClr val="tx1"/>
                </a:solidFill>
              </a:rPr>
              <a:t>  és a pályázati űrlap kitöltése, további dokumentum melléklet feltöltés nincs.</a:t>
            </a:r>
          </a:p>
          <a:p>
            <a:pPr algn="just">
              <a:lnSpc>
                <a:spcPct val="127000"/>
              </a:lnSpc>
              <a:spcBef>
                <a:spcPct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hu-HU" altLang="hu-HU" sz="5600" b="1" noProof="1">
                <a:solidFill>
                  <a:schemeClr val="tx1"/>
                </a:solidFill>
              </a:rPr>
              <a:t>Hálózaton kívüli freemover mobilitás</a:t>
            </a:r>
            <a:r>
              <a:rPr lang="hu-HU" altLang="hu-HU" sz="5600" noProof="1">
                <a:solidFill>
                  <a:schemeClr val="tx1"/>
                </a:solidFill>
              </a:rPr>
              <a:t>: a pályázók a CEEPUS országok bármely felsőoktatási intézményéhez nyújthatnak be pályázatot. Pályázás menete:  regisztráció: </a:t>
            </a:r>
            <a:r>
              <a:rPr lang="hu-HU" altLang="hu-HU" sz="5600" noProof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www.ceepus.info</a:t>
            </a:r>
            <a:r>
              <a:rPr lang="hu-HU" altLang="hu-HU" sz="5600" noProof="1">
                <a:solidFill>
                  <a:schemeClr val="tx1"/>
                </a:solidFill>
              </a:rPr>
              <a:t>  és a pályázati űrlap kitöltése, feltöltendő dokumentumok: 1 db Letter of Acceptance, 2 db Letter of Recommendation.</a:t>
            </a: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latin typeface="Roboto" pitchFamily="2" charset="0"/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latin typeface="Roboto" pitchFamily="2" charset="0"/>
              <a:ea typeface="Roboto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Wingdings 3" charset="2"/>
              <a:buChar char="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15963" indent="-285750">
              <a:buFont typeface="Wingdings 3" charset="2"/>
              <a:buChar char=""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dirty="0"/>
          </a:p>
        </p:txBody>
      </p:sp>
      <p:pic>
        <p:nvPicPr>
          <p:cNvPr id="6" name="Kép 4" descr="logo">
            <a:extLst>
              <a:ext uri="{FF2B5EF4-FFF2-40B4-BE49-F238E27FC236}">
                <a16:creationId xmlns:a16="http://schemas.microsoft.com/office/drawing/2014/main" id="{6874CF5F-578B-40BC-8FEB-04F80A013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756" y="153642"/>
            <a:ext cx="1206500" cy="812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D7E0C523-E180-4BEE-93CE-6B258C3DF40F}"/>
              </a:ext>
            </a:extLst>
          </p:cNvPr>
          <p:cNvSpPr txBox="1"/>
          <p:nvPr/>
        </p:nvSpPr>
        <p:spPr>
          <a:xfrm>
            <a:off x="148045" y="4493623"/>
            <a:ext cx="1589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bg1"/>
                </a:solidFill>
              </a:rPr>
              <a:t>Marositsné Moldvay Rita</a:t>
            </a:r>
          </a:p>
          <a:p>
            <a:r>
              <a:rPr lang="hu-HU" sz="800" dirty="0">
                <a:solidFill>
                  <a:schemeClr val="bg1"/>
                </a:solidFill>
              </a:rPr>
              <a:t>marositsne.moldvay.rita@bme.hu</a:t>
            </a:r>
          </a:p>
        </p:txBody>
      </p:sp>
    </p:spTree>
    <p:extLst>
      <p:ext uri="{BB962C8B-B14F-4D97-AF65-F5344CB8AC3E}">
        <p14:creationId xmlns:p14="http://schemas.microsoft.com/office/powerpoint/2010/main" val="86906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C5005592-5789-4731-A82F-6B334952276B}"/>
              </a:ext>
            </a:extLst>
          </p:cNvPr>
          <p:cNvSpPr txBox="1">
            <a:spLocks/>
          </p:cNvSpPr>
          <p:nvPr/>
        </p:nvSpPr>
        <p:spPr>
          <a:xfrm>
            <a:off x="1750765" y="47373"/>
            <a:ext cx="8911687" cy="6106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Huni_Quorum Medium BT" panose="020E0603030505020404" pitchFamily="34" charset="-18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dirty="0"/>
              <a:t>CEEPUS Hálózatok a BME-n a 2023/2024-es tanévben </a:t>
            </a: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853823FA-9ABE-4CDB-A1E8-F3D021EB5BAC}"/>
              </a:ext>
            </a:extLst>
          </p:cNvPr>
          <p:cNvSpPr txBox="1">
            <a:spLocks/>
          </p:cNvSpPr>
          <p:nvPr/>
        </p:nvSpPr>
        <p:spPr>
          <a:xfrm>
            <a:off x="1750765" y="815256"/>
            <a:ext cx="9803149" cy="58077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hu-HU" altLang="hu-HU" sz="1400" b="1" dirty="0">
                <a:solidFill>
                  <a:schemeClr val="tx1"/>
                </a:solidFill>
              </a:rPr>
              <a:t>CEEPUS hálózat: </a:t>
            </a:r>
            <a:r>
              <a:rPr lang="hu-HU" altLang="hu-HU" sz="1400" dirty="0">
                <a:solidFill>
                  <a:schemeClr val="tx1"/>
                </a:solidFill>
              </a:rPr>
              <a:t>felsőoktatási intézmények nemzetközi partnersége, melyben nem a teljes intézmények vesznek részt, hanem kisebb egységek (tanszék), egy bizonyos tudományterületre fókuszálva vagy interdiszciplináris hálózati együttműködésben. A projektekhez az adott tanévre elnyert pontos mobilitási helyek tartoznak. A mobilitások a fogadó intézmény fogadási keretének erejéig valósíthatók meg.</a:t>
            </a: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r>
              <a:rPr lang="hu-HU" dirty="0"/>
              <a:t> </a:t>
            </a:r>
            <a:endParaRPr lang="hu-HU" altLang="hu-HU" noProof="1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hu-HU" altLang="hu-HU" noProof="1"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hu-HU" sz="105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uni_Quorum Medium BT" panose="020E0603030505020404" pitchFamily="34" charset="-18"/>
              <a:ea typeface="+mn-ea"/>
              <a:cs typeface="+mn-cs"/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r>
              <a:rPr lang="hu-HU" sz="1400" b="1" noProof="1">
                <a:solidFill>
                  <a:srgbClr val="C00000"/>
                </a:solidFill>
              </a:rPr>
              <a:t>BME hálózatokról további információ: https://www.ceepus.info/content/find</a:t>
            </a:r>
            <a:endParaRPr lang="hu-HU" sz="1400" b="1" dirty="0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sz="1400" noProof="1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sz="1400" noProof="1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sz="1400" noProof="1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30213"/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dirty="0"/>
          </a:p>
        </p:txBody>
      </p:sp>
      <p:pic>
        <p:nvPicPr>
          <p:cNvPr id="6" name="Kép 4" descr="logo">
            <a:extLst>
              <a:ext uri="{FF2B5EF4-FFF2-40B4-BE49-F238E27FC236}">
                <a16:creationId xmlns:a16="http://schemas.microsoft.com/office/drawing/2014/main" id="{6874CF5F-578B-40BC-8FEB-04F80A013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3552" y="47373"/>
            <a:ext cx="1097719" cy="92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DD0456E6-5A11-44D3-B615-7D1974261BBC}"/>
              </a:ext>
            </a:extLst>
          </p:cNvPr>
          <p:cNvSpPr txBox="1"/>
          <p:nvPr/>
        </p:nvSpPr>
        <p:spPr>
          <a:xfrm>
            <a:off x="60960" y="4493623"/>
            <a:ext cx="1418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bg1"/>
                </a:solidFill>
              </a:rPr>
              <a:t>Marositsné Moldvay Rita</a:t>
            </a:r>
          </a:p>
          <a:p>
            <a:r>
              <a:rPr lang="hu-HU" sz="800" dirty="0">
                <a:solidFill>
                  <a:schemeClr val="bg1"/>
                </a:solidFill>
              </a:rPr>
              <a:t>marositsne.moldvay.rita@bme.hu</a:t>
            </a:r>
          </a:p>
        </p:txBody>
      </p:sp>
      <p:graphicFrame>
        <p:nvGraphicFramePr>
          <p:cNvPr id="7" name="Táblázat 6">
            <a:extLst>
              <a:ext uri="{FF2B5EF4-FFF2-40B4-BE49-F238E27FC236}">
                <a16:creationId xmlns:a16="http://schemas.microsoft.com/office/drawing/2014/main" id="{B5D07948-FB18-4723-BC02-2C041E98C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37749"/>
              </p:ext>
            </p:extLst>
          </p:nvPr>
        </p:nvGraphicFramePr>
        <p:xfrm>
          <a:off x="1830525" y="1512824"/>
          <a:ext cx="9365003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2095">
                  <a:extLst>
                    <a:ext uri="{9D8B030D-6E8A-4147-A177-3AD203B41FA5}">
                      <a16:colId xmlns:a16="http://schemas.microsoft.com/office/drawing/2014/main" val="1475312160"/>
                    </a:ext>
                  </a:extLst>
                </a:gridCol>
                <a:gridCol w="3298676">
                  <a:extLst>
                    <a:ext uri="{9D8B030D-6E8A-4147-A177-3AD203B41FA5}">
                      <a16:colId xmlns:a16="http://schemas.microsoft.com/office/drawing/2014/main" val="3841346723"/>
                    </a:ext>
                  </a:extLst>
                </a:gridCol>
                <a:gridCol w="2435552">
                  <a:extLst>
                    <a:ext uri="{9D8B030D-6E8A-4147-A177-3AD203B41FA5}">
                      <a16:colId xmlns:a16="http://schemas.microsoft.com/office/drawing/2014/main" val="3451515979"/>
                    </a:ext>
                  </a:extLst>
                </a:gridCol>
                <a:gridCol w="2048680">
                  <a:extLst>
                    <a:ext uri="{9D8B030D-6E8A-4147-A177-3AD203B41FA5}">
                      <a16:colId xmlns:a16="http://schemas.microsoft.com/office/drawing/2014/main" val="28796790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</a:rPr>
                        <a:t>Gépészmérnöki Kar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b="1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Concurrent Product and Technology Development - Teaching, Research and Implementation of Joint Programs Oriented in Production and Industrial Engineering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(12 ország, 27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  <a:r>
                        <a:rPr lang="hu-HU" sz="10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HR-0108-17-2324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Szalay Tibor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szalay.tibor@gpk.bme.hu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kern="1200" noProof="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Metronet - </a:t>
                      </a: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network for novel measuring and manufacturing technologies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(13 ország, 21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  <a:endParaRPr lang="hu-HU" alt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PL-0007-19-2324</a:t>
                      </a:r>
                      <a:endParaRPr lang="hu-HU" alt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Szalay Tibor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szalay.tibor@gpk.bme.hu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780553"/>
                  </a:ext>
                </a:extLst>
              </a:tr>
              <a:tr h="11376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latin typeface="Huni_Quorum Medium BT" panose="020E0603030505020404" pitchFamily="34" charset="-18"/>
                        </a:rPr>
                        <a:t>Közlekedésmérnöki és Járműmérnöki Kar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</a:endParaRPr>
                    </a:p>
                    <a:p>
                      <a:endParaRPr lang="hu-HU" sz="1200" b="1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noProof="1">
                          <a:latin typeface="Huni_Quorum Medium BT" panose="020E0603030505020404" pitchFamily="34" charset="-18"/>
                        </a:rPr>
                        <a:t>Technical Characteristics Researching of Modern Products in Machine Industry with the Purpose of Improvement Their Market Characteristics and Better Placement on the Market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(10 ország, 30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  <a:endParaRPr lang="hu-HU" sz="1200" noProof="1">
                        <a:latin typeface="Huni_Quorum Medium BT" panose="020E0603030505020404" pitchFamily="34" charset="-1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RS-0304-16-2324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Török Ádám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torok.adam@kjk.bme.hu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Fostering sustainable partnership between academia and industry in improving applicability of logistics thinking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(10 ország, 26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RS-1011-09-2324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Török Ádám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torok.adam@kjk.bme.hu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Autonomous Mobility for all</a:t>
                      </a:r>
                      <a:r>
                        <a:rPr lang="hu-HU" sz="1200" kern="1200" noProof="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(11 ország, 11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  <a:endParaRPr lang="en-US" sz="1200" kern="1200" noProof="0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SI-1313-06-2324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Zöldy Máté email: mate.zoldy@gjt.bme.hu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439585"/>
                  </a:ext>
                </a:extLst>
              </a:tr>
              <a:tr h="5851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</a:rPr>
                        <a:t>Villamosmérnöki és Informatikai Kar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noProof="1">
                          <a:latin typeface="Huni_Quorum Medium BT" panose="020E0603030505020404" pitchFamily="34" charset="-18"/>
                        </a:rPr>
                        <a:t>Intelligent Automation for Competitive Advantage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(9 ország, 18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RS-0065-18-2324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Petkovics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Ármin, PhD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petkovics@hit.bme.hu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Development of Computational Thinking (8 ország, 9 partnerintézmény)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CZ-1503-04-2324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Pekár Adrián, PhD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apekar@hit.bme.hu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noProof="1">
                        <a:latin typeface="Huni_Quorum Medium BT" panose="020E0603030505020404" pitchFamily="34" charset="-1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32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67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C5005592-5789-4731-A82F-6B334952276B}"/>
              </a:ext>
            </a:extLst>
          </p:cNvPr>
          <p:cNvSpPr txBox="1">
            <a:spLocks/>
          </p:cNvSpPr>
          <p:nvPr/>
        </p:nvSpPr>
        <p:spPr>
          <a:xfrm>
            <a:off x="1750765" y="47373"/>
            <a:ext cx="8911687" cy="6106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Huni_Quorum Medium BT" panose="020E0603030505020404" pitchFamily="34" charset="-18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dirty="0"/>
              <a:t>CEEPUS Hálózatok a BME-n a 2024/2025-ös tanévben </a:t>
            </a: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853823FA-9ABE-4CDB-A1E8-F3D021EB5BAC}"/>
              </a:ext>
            </a:extLst>
          </p:cNvPr>
          <p:cNvSpPr txBox="1">
            <a:spLocks/>
          </p:cNvSpPr>
          <p:nvPr/>
        </p:nvSpPr>
        <p:spPr>
          <a:xfrm>
            <a:off x="1653753" y="658026"/>
            <a:ext cx="9803149" cy="595641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hu-HU" altLang="hu-HU" b="1" dirty="0">
                <a:solidFill>
                  <a:schemeClr val="tx1"/>
                </a:solidFill>
              </a:rPr>
              <a:t>CEEPUS hálózat: </a:t>
            </a:r>
            <a:r>
              <a:rPr lang="hu-HU" altLang="hu-HU" dirty="0">
                <a:solidFill>
                  <a:schemeClr val="tx1"/>
                </a:solidFill>
              </a:rPr>
              <a:t>felsőoktatási intézmények nemzetközi partnersége, melyben nem a teljes intézmények vesznek részt, hanem kisebb egységek (tanszék), egy bizonyos tudományterületre fókuszálva vagy interdiszciplináris hálózati együttműködésben. A projektekhez az adott tanévre elnyert pontos mobilitási helyek tartoznak. A mobilitások a fogadó intézmény fogadási keretének erejéig valósíthatók meg.</a:t>
            </a: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altLang="hu-HU" dirty="0">
              <a:ea typeface="Roboto" pitchFamily="2" charset="0"/>
              <a:cs typeface="Times New Roman" panose="02020603050405020304" pitchFamily="18" charset="0"/>
            </a:endParaRPr>
          </a:p>
          <a:p>
            <a:r>
              <a:rPr lang="hu-HU" dirty="0"/>
              <a:t> </a:t>
            </a:r>
            <a:endParaRPr lang="hu-HU" altLang="hu-HU" noProof="1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600"/>
              </a:spcAft>
              <a:buSzPts val="1000"/>
              <a:tabLst>
                <a:tab pos="457200" algn="l"/>
              </a:tabLst>
            </a:pPr>
            <a:endParaRPr lang="hu-HU" altLang="hu-HU" noProof="1"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hu-HU" sz="1050" b="0" i="0" u="none" strike="noStrike" kern="1200" cap="none" spc="0" normalizeH="0" baseline="0" noProof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uni_Quorum Medium BT" panose="020E0603030505020404" pitchFamily="34" charset="-18"/>
              <a:ea typeface="+mn-ea"/>
              <a:cs typeface="+mn-cs"/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14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20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20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20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endParaRPr lang="hu-HU" sz="2000" b="1" noProof="1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rgbClr val="A53010"/>
              </a:buClr>
              <a:defRPr/>
            </a:pPr>
            <a:r>
              <a:rPr lang="hu-HU" sz="2000" b="1" noProof="1">
                <a:solidFill>
                  <a:srgbClr val="C00000"/>
                </a:solidFill>
              </a:rPr>
              <a:t>BME hálózatokról további információ: https://www.ceepus.info/content/find</a:t>
            </a:r>
            <a:endParaRPr lang="hu-HU" sz="2000" b="1" dirty="0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sz="1400" noProof="1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sz="1400" noProof="1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sz="1400" noProof="1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endParaRPr lang="hu-H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30213"/>
            <a:endParaRPr lang="hu-H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u-HU" dirty="0"/>
          </a:p>
        </p:txBody>
      </p:sp>
      <p:pic>
        <p:nvPicPr>
          <p:cNvPr id="6" name="Kép 4" descr="logo">
            <a:extLst>
              <a:ext uri="{FF2B5EF4-FFF2-40B4-BE49-F238E27FC236}">
                <a16:creationId xmlns:a16="http://schemas.microsoft.com/office/drawing/2014/main" id="{6874CF5F-578B-40BC-8FEB-04F80A013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876" y="0"/>
            <a:ext cx="945102" cy="79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DD0456E6-5A11-44D3-B615-7D1974261BBC}"/>
              </a:ext>
            </a:extLst>
          </p:cNvPr>
          <p:cNvSpPr txBox="1"/>
          <p:nvPr/>
        </p:nvSpPr>
        <p:spPr>
          <a:xfrm>
            <a:off x="60960" y="4493623"/>
            <a:ext cx="1418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bg1"/>
                </a:solidFill>
              </a:rPr>
              <a:t>Marositsné Moldvay Rita</a:t>
            </a:r>
          </a:p>
          <a:p>
            <a:r>
              <a:rPr lang="hu-HU" sz="800" dirty="0">
                <a:solidFill>
                  <a:schemeClr val="bg1"/>
                </a:solidFill>
              </a:rPr>
              <a:t>marositsne.moldvay.rita@bme.hu</a:t>
            </a:r>
          </a:p>
        </p:txBody>
      </p:sp>
      <p:graphicFrame>
        <p:nvGraphicFramePr>
          <p:cNvPr id="7" name="Táblázat 6">
            <a:extLst>
              <a:ext uri="{FF2B5EF4-FFF2-40B4-BE49-F238E27FC236}">
                <a16:creationId xmlns:a16="http://schemas.microsoft.com/office/drawing/2014/main" id="{B5D07948-FB18-4723-BC02-2C041E98C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695890"/>
              </p:ext>
            </p:extLst>
          </p:nvPr>
        </p:nvGraphicFramePr>
        <p:xfrm>
          <a:off x="1602736" y="1162190"/>
          <a:ext cx="9854166" cy="5096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2599">
                  <a:extLst>
                    <a:ext uri="{9D8B030D-6E8A-4147-A177-3AD203B41FA5}">
                      <a16:colId xmlns:a16="http://schemas.microsoft.com/office/drawing/2014/main" val="1475312160"/>
                    </a:ext>
                  </a:extLst>
                </a:gridCol>
                <a:gridCol w="4999942">
                  <a:extLst>
                    <a:ext uri="{9D8B030D-6E8A-4147-A177-3AD203B41FA5}">
                      <a16:colId xmlns:a16="http://schemas.microsoft.com/office/drawing/2014/main" val="3841346723"/>
                    </a:ext>
                  </a:extLst>
                </a:gridCol>
                <a:gridCol w="3151625">
                  <a:extLst>
                    <a:ext uri="{9D8B030D-6E8A-4147-A177-3AD203B41FA5}">
                      <a16:colId xmlns:a16="http://schemas.microsoft.com/office/drawing/2014/main" val="3451515979"/>
                    </a:ext>
                  </a:extLst>
                </a:gridCol>
              </a:tblGrid>
              <a:tr h="6452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</a:rPr>
                        <a:t>Gépészmérnöki Kar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b="1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Concurrent Product and Technology Development - Teaching, Research and Implementation of Joint Programs Oriented in Production and Industrial Engineering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(12 ország, 27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  <a:r>
                        <a:rPr lang="hu-HU" sz="10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HR-0108-17-2324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Szalay Tibor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szalay.tibor@gpk.bme.hu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kern="1200" noProof="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Metronet - </a:t>
                      </a:r>
                      <a:r>
                        <a:rPr lang="en-US" sz="1200" kern="1200" noProof="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network for novel measuring and manufacturing technologies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(13 ország, 21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  <a:endParaRPr lang="hu-HU" alt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PL-0007-19-2324</a:t>
                      </a:r>
                      <a:endParaRPr lang="hu-HU" alt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Szalay Tibor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szalay.tibor@gpk.bme.hu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780553"/>
                  </a:ext>
                </a:extLst>
              </a:tr>
              <a:tr h="14174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latin typeface="Huni_Quorum Medium BT" panose="020E0603030505020404" pitchFamily="34" charset="-18"/>
                        </a:rPr>
                        <a:t>Közlekedésmérnöki és Járműmérnöki Kar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</a:endParaRPr>
                    </a:p>
                    <a:p>
                      <a:endParaRPr lang="hu-HU" sz="1200" b="1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noProof="1">
                          <a:latin typeface="Huni_Quorum Medium BT" panose="020E0603030505020404" pitchFamily="34" charset="-18"/>
                        </a:rPr>
                        <a:t>Technical Characteristics Researching of Modern Products in Machine Industry with the Purpose of Improvement Their Market Characteristics and Better Placement on the Market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(10 ország, 30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  <a:endParaRPr lang="hu-HU" sz="1200" noProof="1">
                        <a:latin typeface="Huni_Quorum Medium BT" panose="020E0603030505020404" pitchFamily="34" charset="-1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RS-0304-16-2324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Török Ádám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torok.adam@kjk.bme.hu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Fostering sustainable partnership between academia and industry in improving applicability of logistics thinking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(10 ország, 26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RS-1011-09-2324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Prof. Dr. Török Ádám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torok.adam@kjk.bme.hu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439585"/>
                  </a:ext>
                </a:extLst>
              </a:tr>
              <a:tr h="10270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</a:rPr>
                        <a:t>Villamosmérnöki és Informatikai Kar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noProof="1">
                          <a:latin typeface="Huni_Quorum Medium BT" panose="020E0603030505020404" pitchFamily="34" charset="-18"/>
                        </a:rPr>
                        <a:t>Intelligent Automation for Competitive Advantage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(9 ország, 18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RS-0065-18-2324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Petkovics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Ármin, PhD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petkovics@hit.bme.hu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Development of Computational Thinking (8 ország, 9 partnerintézmény)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CZ-1503-04-2324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Koordinátor: Pekár Adrián, PhD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apekar@hit.bme.hu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320738"/>
                  </a:ext>
                </a:extLst>
              </a:tr>
              <a:tr h="62912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</a:rPr>
                        <a:t>Építészmérnöki 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Education Without Frontiers (34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AT-0050-20-2425, Koordinátor: Magyar Zoltán, PhD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magyar.zoltan@epk.bme.hu 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023587"/>
                  </a:ext>
                </a:extLst>
              </a:tr>
              <a:tr h="53354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</a:rPr>
                        <a:t>Építőmérnöki Kar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200" b="1" dirty="0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címe: Research and Education of 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200" kern="1200" dirty="0" err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Risks</a:t>
                      </a: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 (23 </a:t>
                      </a:r>
                      <a:r>
                        <a:rPr lang="hu-HU" sz="1200" kern="1200" noProof="1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partnerintézmény)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Hálózat száma: HR-1302-07-2425, Koordinátor: Nagy Balázs, PhD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>
                          <a:solidFill>
                            <a:schemeClr val="tx1"/>
                          </a:solidFill>
                          <a:latin typeface="Huni_Quorum Medium BT" panose="020E0603030505020404" pitchFamily="34" charset="-18"/>
                          <a:ea typeface="+mn-ea"/>
                          <a:cs typeface="+mn-cs"/>
                        </a:rPr>
                        <a:t>email: nagy.balazs@emk.bme.hu</a:t>
                      </a:r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 sz="1200" kern="1200" noProof="1">
                        <a:solidFill>
                          <a:schemeClr val="tx1"/>
                        </a:solidFill>
                        <a:latin typeface="Huni_Quorum Medium BT" panose="020E0603030505020404" pitchFamily="34" charset="-18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970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22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C5005592-5789-4731-A82F-6B334952276B}"/>
              </a:ext>
            </a:extLst>
          </p:cNvPr>
          <p:cNvSpPr txBox="1">
            <a:spLocks/>
          </p:cNvSpPr>
          <p:nvPr/>
        </p:nvSpPr>
        <p:spPr>
          <a:xfrm>
            <a:off x="2047479" y="66555"/>
            <a:ext cx="8911687" cy="635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Huni_Quorum Medium BT" panose="020E0603030505020404" pitchFamily="34" charset="-18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u-HU" sz="2800" dirty="0"/>
              <a:t>CEEPUS Pályázati határidők</a:t>
            </a: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853823FA-9ABE-4CDB-A1E8-F3D021EB5BAC}"/>
              </a:ext>
            </a:extLst>
          </p:cNvPr>
          <p:cNvSpPr txBox="1">
            <a:spLocks/>
          </p:cNvSpPr>
          <p:nvPr/>
        </p:nvSpPr>
        <p:spPr>
          <a:xfrm>
            <a:off x="1534187" y="701821"/>
            <a:ext cx="10213795" cy="58909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Huni_Quorum Medium BT" panose="020E0603030505020404" pitchFamily="34" charset="-18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7000"/>
              </a:lnSpc>
              <a:buSzPts val="1000"/>
              <a:buFont typeface="Wingdings 3" charset="2"/>
              <a:buChar char=""/>
              <a:tabLst>
                <a:tab pos="457200" algn="l"/>
              </a:tabLst>
            </a:pPr>
            <a:r>
              <a:rPr lang="hu-HU" altLang="hu-HU" sz="6800" noProof="1">
                <a:solidFill>
                  <a:schemeClr val="tx1"/>
                </a:solidFill>
              </a:rPr>
              <a:t>Hálózati mobilitás őszi szemeszter: június 15., tavaszi szemeszter: október 31.</a:t>
            </a:r>
          </a:p>
          <a:p>
            <a:pPr marL="285750" indent="-285750" algn="just">
              <a:lnSpc>
                <a:spcPct val="127000"/>
              </a:lnSpc>
              <a:buSzPts val="1000"/>
              <a:buFont typeface="Wingdings 3" charset="2"/>
              <a:buChar char=""/>
              <a:tabLst>
                <a:tab pos="457200" algn="l"/>
              </a:tabLst>
            </a:pPr>
            <a:r>
              <a:rPr lang="hu-HU" altLang="hu-HU" sz="6800" noProof="1">
                <a:solidFill>
                  <a:schemeClr val="tx1"/>
                </a:solidFill>
              </a:rPr>
              <a:t>Freemover mobilitás őszi szemeszter: a Tempus Közalapítvány honlapján közétett külön felhívásban szereplő információk szerint (általában nyár közepe), tavaszi szemeszter: november 30.</a:t>
            </a:r>
          </a:p>
          <a:p>
            <a:pPr marL="285750" indent="-285750" algn="just">
              <a:lnSpc>
                <a:spcPct val="127000"/>
              </a:lnSpc>
              <a:buSzPts val="1000"/>
              <a:buFont typeface="Wingdings 3" charset="2"/>
              <a:buChar char=""/>
              <a:tabLst>
                <a:tab pos="457200" algn="l"/>
              </a:tabLst>
            </a:pPr>
            <a:r>
              <a:rPr lang="hu-HU" altLang="hu-HU" sz="6800" b="1" noProof="1">
                <a:solidFill>
                  <a:schemeClr val="tx1"/>
                </a:solidFill>
              </a:rPr>
              <a:t>Ösztöndíj mértéke: </a:t>
            </a:r>
            <a:r>
              <a:rPr lang="hu-HU" sz="6800" b="1" dirty="0">
                <a:solidFill>
                  <a:schemeClr val="tx1"/>
                </a:solidFill>
              </a:rPr>
              <a:t> </a:t>
            </a:r>
            <a:r>
              <a:rPr lang="hu-HU" sz="6800" dirty="0">
                <a:solidFill>
                  <a:schemeClr val="tx1"/>
                </a:solidFill>
              </a:rPr>
              <a:t>minden ország a beérkező ösztöndíjasai részére nyújt támogatást, az ösztöndíjak mértéke országonként változó. Az aktuális összegek a Központi CEEPUS Iroda honlapján (www.ceepus.info) olvashatók, az egyes országzászlókra kattintva. 2022. nyarától bevezetésre került az utazási kiegészítő támogatás (15.000 Ft. - 60.000 Ft országonként eltérő) és az esélyegyenlőségi kiegészítő támogatás (60.000 Ft/ösztöndíjhónap).</a:t>
            </a:r>
          </a:p>
          <a:p>
            <a:pPr marL="285750" indent="-285750">
              <a:lnSpc>
                <a:spcPct val="127000"/>
              </a:lnSpc>
              <a:buSzPts val="1000"/>
              <a:buFont typeface="Wingdings 3" charset="2"/>
              <a:buChar char=""/>
              <a:tabLst>
                <a:tab pos="457200" algn="l"/>
              </a:tabLst>
            </a:pPr>
            <a:r>
              <a:rPr lang="hu-HU" altLang="hu-HU" sz="6800" dirty="0">
                <a:solidFill>
                  <a:schemeClr val="tx1"/>
                </a:solidFill>
              </a:rPr>
              <a:t>Érdemes a CEEPUS ösztöndíjra pályázni, mert: </a:t>
            </a:r>
          </a:p>
          <a:p>
            <a:pPr>
              <a:lnSpc>
                <a:spcPct val="127000"/>
              </a:lnSpc>
              <a:buSzPts val="1000"/>
              <a:tabLst>
                <a:tab pos="457200" algn="l"/>
              </a:tabLst>
            </a:pPr>
            <a:endParaRPr lang="hu-HU" sz="6800" noProof="1">
              <a:solidFill>
                <a:schemeClr val="tx1"/>
              </a:solidFill>
            </a:endParaRPr>
          </a:p>
          <a:p>
            <a:pPr>
              <a:lnSpc>
                <a:spcPct val="127000"/>
              </a:lnSpc>
              <a:buSzPts val="1000"/>
              <a:tabLst>
                <a:tab pos="457200" algn="l"/>
              </a:tabLst>
            </a:pPr>
            <a:endParaRPr lang="hu-HU" sz="6800" noProof="1">
              <a:solidFill>
                <a:schemeClr val="bg1"/>
              </a:solidFill>
              <a:latin typeface="Huni_Quorum Light BT" panose="020E0306020205020404" pitchFamily="34" charset="-18"/>
              <a:cs typeface="Times New Roman" panose="02020603050405020304" pitchFamily="18" charset="0"/>
            </a:endParaRPr>
          </a:p>
          <a:p>
            <a:pPr>
              <a:lnSpc>
                <a:spcPct val="127000"/>
              </a:lnSpc>
              <a:buSzPts val="1000"/>
              <a:tabLst>
                <a:tab pos="457200" algn="l"/>
              </a:tabLst>
            </a:pPr>
            <a:endParaRPr lang="hu-HU" sz="6800" noProof="1">
              <a:solidFill>
                <a:schemeClr val="bg1"/>
              </a:solidFill>
              <a:latin typeface="Huni_Quorum Light BT" panose="020E0306020205020404" pitchFamily="34" charset="-18"/>
              <a:cs typeface="Times New Roman" panose="02020603050405020304" pitchFamily="18" charset="0"/>
            </a:endParaRPr>
          </a:p>
          <a:p>
            <a:pPr>
              <a:lnSpc>
                <a:spcPct val="127000"/>
              </a:lnSpc>
              <a:buSzPts val="1000"/>
              <a:tabLst>
                <a:tab pos="457200" algn="l"/>
              </a:tabLst>
            </a:pPr>
            <a:endParaRPr lang="hu-HU" sz="6800" noProof="1">
              <a:solidFill>
                <a:schemeClr val="bg1"/>
              </a:solidFill>
              <a:latin typeface="Huni_Quorum Light BT" panose="020E0306020205020404" pitchFamily="34" charset="-18"/>
              <a:cs typeface="Times New Roman" panose="02020603050405020304" pitchFamily="18" charset="0"/>
            </a:endParaRPr>
          </a:p>
          <a:p>
            <a:pPr>
              <a:lnSpc>
                <a:spcPct val="127000"/>
              </a:lnSpc>
              <a:buSzPts val="1000"/>
              <a:tabLst>
                <a:tab pos="457200" algn="l"/>
              </a:tabLst>
            </a:pPr>
            <a:endParaRPr lang="hu-HU" sz="6800" noProof="1">
              <a:solidFill>
                <a:schemeClr val="bg1"/>
              </a:solidFill>
              <a:latin typeface="Huni_Quorum Light BT" panose="020E0306020205020404" pitchFamily="34" charset="-18"/>
              <a:cs typeface="Times New Roman" panose="02020603050405020304" pitchFamily="18" charset="0"/>
            </a:endParaRPr>
          </a:p>
          <a:p>
            <a:pPr>
              <a:lnSpc>
                <a:spcPct val="127000"/>
              </a:lnSpc>
              <a:buSzPts val="1000"/>
              <a:tabLst>
                <a:tab pos="457200" algn="l"/>
              </a:tabLst>
            </a:pPr>
            <a:endParaRPr lang="hu-HU" sz="2000" noProof="1">
              <a:solidFill>
                <a:schemeClr val="bg1"/>
              </a:solidFill>
              <a:latin typeface="Huni_Quorum Light BT" panose="020E0306020205020404" pitchFamily="34" charset="-18"/>
              <a:cs typeface="Times New Roman" panose="02020603050405020304" pitchFamily="18" charset="0"/>
            </a:endParaRPr>
          </a:p>
          <a:p>
            <a:pPr>
              <a:lnSpc>
                <a:spcPct val="127000"/>
              </a:lnSpc>
              <a:buSzPts val="1000"/>
              <a:tabLst>
                <a:tab pos="457200" algn="l"/>
              </a:tabLst>
            </a:pPr>
            <a:r>
              <a:rPr lang="hu-HU" sz="6800" dirty="0">
                <a:solidFill>
                  <a:schemeClr val="tx1"/>
                </a:solidFill>
              </a:rPr>
              <a:t>További információk: https://ceepus.hu, https://ceepus.hu/egyeni_palyazatok_hallgatoknak,  https://tka.hu/palyazatok/114/ceepus, https://tka.hu/palyazatok/116/ceepus---hallgatok-mobilitasa</a:t>
            </a:r>
            <a:endParaRPr lang="hu-HU" sz="7200" noProof="1">
              <a:solidFill>
                <a:schemeClr val="bg1"/>
              </a:solidFill>
              <a:latin typeface="Huni_Quorum Light BT" panose="020E0306020205020404" pitchFamily="34" charset="-18"/>
              <a:cs typeface="Times New Roman" panose="02020603050405020304" pitchFamily="18" charset="0"/>
            </a:endParaRPr>
          </a:p>
          <a:p>
            <a:pPr marL="285750" indent="-285750">
              <a:buFont typeface="Wingdings 3" charset="2"/>
              <a:buChar char=""/>
            </a:pPr>
            <a:endParaRPr lang="hu-HU" b="1" dirty="0">
              <a:solidFill>
                <a:schemeClr val="tx1"/>
              </a:solidFill>
            </a:endParaRPr>
          </a:p>
          <a:p>
            <a:pPr marL="715963" indent="-285750">
              <a:buFont typeface="Wingdings 3" charset="2"/>
              <a:buChar char=""/>
            </a:pPr>
            <a:endParaRPr lang="hu-HU" dirty="0">
              <a:solidFill>
                <a:schemeClr val="tx1"/>
              </a:solidFill>
            </a:endParaRPr>
          </a:p>
          <a:p>
            <a:endParaRPr lang="hu-HU" dirty="0"/>
          </a:p>
        </p:txBody>
      </p:sp>
      <p:pic>
        <p:nvPicPr>
          <p:cNvPr id="6" name="Kép 4" descr="logo">
            <a:extLst>
              <a:ext uri="{FF2B5EF4-FFF2-40B4-BE49-F238E27FC236}">
                <a16:creationId xmlns:a16="http://schemas.microsoft.com/office/drawing/2014/main" id="{6874CF5F-578B-40BC-8FEB-04F80A013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5900" y="35249"/>
            <a:ext cx="12065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40488B31-A270-4B5A-81BC-4A96E1216AD3}"/>
              </a:ext>
            </a:extLst>
          </p:cNvPr>
          <p:cNvSpPr txBox="1"/>
          <p:nvPr/>
        </p:nvSpPr>
        <p:spPr>
          <a:xfrm>
            <a:off x="64521" y="4444538"/>
            <a:ext cx="1500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solidFill>
                  <a:schemeClr val="bg1"/>
                </a:solidFill>
              </a:rPr>
              <a:t>Marositsné Moldvay Rita</a:t>
            </a:r>
          </a:p>
          <a:p>
            <a:r>
              <a:rPr lang="hu-HU" sz="800" dirty="0">
                <a:solidFill>
                  <a:schemeClr val="bg1"/>
                </a:solidFill>
              </a:rPr>
              <a:t>marositsne.moldvay.rita@bme.hu</a:t>
            </a:r>
          </a:p>
          <a:p>
            <a:endParaRPr lang="hu-HU" sz="800" dirty="0"/>
          </a:p>
        </p:txBody>
      </p:sp>
      <p:sp>
        <p:nvSpPr>
          <p:cNvPr id="13" name="Ellipszis 12">
            <a:extLst>
              <a:ext uri="{FF2B5EF4-FFF2-40B4-BE49-F238E27FC236}">
                <a16:creationId xmlns:a16="http://schemas.microsoft.com/office/drawing/2014/main" id="{9C36E1D9-D5B7-C177-8C4E-7C4ED93AA71C}"/>
              </a:ext>
            </a:extLst>
          </p:cNvPr>
          <p:cNvSpPr/>
          <p:nvPr/>
        </p:nvSpPr>
        <p:spPr>
          <a:xfrm>
            <a:off x="4858360" y="3376417"/>
            <a:ext cx="2281727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 dirty="0">
              <a:solidFill>
                <a:schemeClr val="tx1"/>
              </a:solidFill>
            </a:endParaRPr>
          </a:p>
          <a:p>
            <a:pPr algn="ctr"/>
            <a:r>
              <a:rPr lang="hu-HU" sz="1200" dirty="0">
                <a:solidFill>
                  <a:schemeClr val="tx1"/>
                </a:solidFill>
              </a:rPr>
              <a:t>egyszerű pályázati rendszer </a:t>
            </a:r>
          </a:p>
          <a:p>
            <a:pPr algn="ctr"/>
            <a:r>
              <a:rPr lang="hu-HU" dirty="0"/>
              <a:t>a</a:t>
            </a:r>
          </a:p>
        </p:txBody>
      </p:sp>
      <p:sp>
        <p:nvSpPr>
          <p:cNvPr id="14" name="Ellipszis 13">
            <a:extLst>
              <a:ext uri="{FF2B5EF4-FFF2-40B4-BE49-F238E27FC236}">
                <a16:creationId xmlns:a16="http://schemas.microsoft.com/office/drawing/2014/main" id="{FA7CFB86-9271-0463-ACA4-9FC3A0DCA966}"/>
              </a:ext>
            </a:extLst>
          </p:cNvPr>
          <p:cNvSpPr/>
          <p:nvPr/>
        </p:nvSpPr>
        <p:spPr>
          <a:xfrm>
            <a:off x="8000226" y="3402625"/>
            <a:ext cx="2345718" cy="9011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 dirty="0">
              <a:solidFill>
                <a:schemeClr val="tx1"/>
              </a:solidFill>
            </a:endParaRPr>
          </a:p>
          <a:p>
            <a:pPr algn="ctr"/>
            <a:r>
              <a:rPr lang="hu-HU" sz="1200" noProof="1">
                <a:solidFill>
                  <a:schemeClr val="tx1"/>
                </a:solidFill>
              </a:rPr>
              <a:t>rövid távú mobilitási lehetőségek</a:t>
            </a:r>
          </a:p>
          <a:p>
            <a:pPr algn="ctr"/>
            <a:r>
              <a:rPr lang="hu-HU" dirty="0"/>
              <a:t>a</a:t>
            </a:r>
          </a:p>
        </p:txBody>
      </p:sp>
      <p:sp>
        <p:nvSpPr>
          <p:cNvPr id="15" name="Ellipszis 14">
            <a:extLst>
              <a:ext uri="{FF2B5EF4-FFF2-40B4-BE49-F238E27FC236}">
                <a16:creationId xmlns:a16="http://schemas.microsoft.com/office/drawing/2014/main" id="{774AD1BC-998E-F73C-4795-156FAB88B8D2}"/>
              </a:ext>
            </a:extLst>
          </p:cNvPr>
          <p:cNvSpPr/>
          <p:nvPr/>
        </p:nvSpPr>
        <p:spPr>
          <a:xfrm>
            <a:off x="6126470" y="4290817"/>
            <a:ext cx="2204189" cy="10293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 dirty="0">
              <a:solidFill>
                <a:schemeClr val="tx1"/>
              </a:solidFill>
            </a:endParaRPr>
          </a:p>
          <a:p>
            <a:pPr algn="ctr">
              <a:lnSpc>
                <a:spcPct val="127000"/>
              </a:lnSpc>
              <a:buSzPts val="1000"/>
              <a:tabLst>
                <a:tab pos="457200" algn="l"/>
              </a:tabLst>
            </a:pPr>
            <a:r>
              <a:rPr lang="hu-HU" sz="1200" noProof="1">
                <a:solidFill>
                  <a:schemeClr val="tx1"/>
                </a:solidFill>
              </a:rPr>
              <a:t>saját szakhoz szorosan  illeszkedő részképzési forma </a:t>
            </a:r>
          </a:p>
          <a:p>
            <a:pPr algn="ctr"/>
            <a:endParaRPr lang="hu-HU" dirty="0"/>
          </a:p>
        </p:txBody>
      </p:sp>
      <p:sp>
        <p:nvSpPr>
          <p:cNvPr id="16" name="Ellipszis 15">
            <a:extLst>
              <a:ext uri="{FF2B5EF4-FFF2-40B4-BE49-F238E27FC236}">
                <a16:creationId xmlns:a16="http://schemas.microsoft.com/office/drawing/2014/main" id="{8377AB0A-5285-4E3D-122D-DADCC3EEFE3C}"/>
              </a:ext>
            </a:extLst>
          </p:cNvPr>
          <p:cNvSpPr/>
          <p:nvPr/>
        </p:nvSpPr>
        <p:spPr>
          <a:xfrm>
            <a:off x="3488317" y="4266216"/>
            <a:ext cx="2281727" cy="102939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7000"/>
              </a:lnSpc>
              <a:buSzPts val="1000"/>
              <a:tabLst>
                <a:tab pos="457200" algn="l"/>
              </a:tabLst>
            </a:pPr>
            <a:r>
              <a:rPr lang="hu-HU" sz="1200" noProof="1">
                <a:solidFill>
                  <a:schemeClr val="tx1"/>
                </a:solidFill>
              </a:rPr>
              <a:t>kutatómunkában való részvételi lehetőséget </a:t>
            </a:r>
            <a:r>
              <a:rPr lang="hu-HU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" name="Ellipszis 16">
            <a:extLst>
              <a:ext uri="{FF2B5EF4-FFF2-40B4-BE49-F238E27FC236}">
                <a16:creationId xmlns:a16="http://schemas.microsoft.com/office/drawing/2014/main" id="{A9A3006B-C762-2B0F-94AA-8D22C33641C7}"/>
              </a:ext>
            </a:extLst>
          </p:cNvPr>
          <p:cNvSpPr/>
          <p:nvPr/>
        </p:nvSpPr>
        <p:spPr>
          <a:xfrm>
            <a:off x="1939401" y="3320212"/>
            <a:ext cx="2181115" cy="125674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 dirty="0">
              <a:solidFill>
                <a:schemeClr val="tx1"/>
              </a:solidFill>
            </a:endParaRPr>
          </a:p>
          <a:p>
            <a:pPr algn="ctr">
              <a:lnSpc>
                <a:spcPct val="127000"/>
              </a:lnSpc>
              <a:buSzPts val="1000"/>
              <a:tabLst>
                <a:tab pos="457200" algn="l"/>
              </a:tabLst>
            </a:pPr>
            <a:r>
              <a:rPr lang="hu-HU" sz="1200" noProof="1">
                <a:solidFill>
                  <a:schemeClr val="tx1"/>
                </a:solidFill>
              </a:rPr>
              <a:t>Külhoni magyar nyelvű képzések és EU-n kívüli országok is elérhetők </a:t>
            </a:r>
          </a:p>
          <a:p>
            <a:pPr algn="ctr"/>
            <a:endParaRPr lang="hu-HU" dirty="0"/>
          </a:p>
        </p:txBody>
      </p:sp>
      <p:sp>
        <p:nvSpPr>
          <p:cNvPr id="18" name="Ellipszis 17">
            <a:extLst>
              <a:ext uri="{FF2B5EF4-FFF2-40B4-BE49-F238E27FC236}">
                <a16:creationId xmlns:a16="http://schemas.microsoft.com/office/drawing/2014/main" id="{8FD1E786-2EA1-EEE7-9464-838CE4BC8754}"/>
              </a:ext>
            </a:extLst>
          </p:cNvPr>
          <p:cNvSpPr/>
          <p:nvPr/>
        </p:nvSpPr>
        <p:spPr>
          <a:xfrm>
            <a:off x="8609411" y="4304287"/>
            <a:ext cx="2714534" cy="10191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noProof="1">
                <a:solidFill>
                  <a:schemeClr val="tx1"/>
                </a:solidFill>
              </a:rPr>
              <a:t>freemover pályázattal a partnerországok bármely egyeteme elérhető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829891120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3523</TotalTime>
  <Words>1365</Words>
  <Application>Microsoft Office PowerPoint</Application>
  <PresentationFormat>Szélesvásznú</PresentationFormat>
  <Paragraphs>172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2" baseType="lpstr">
      <vt:lpstr>Arial</vt:lpstr>
      <vt:lpstr>Calibri</vt:lpstr>
      <vt:lpstr>Century Gothic</vt:lpstr>
      <vt:lpstr>Huni_Quorum Light BT</vt:lpstr>
      <vt:lpstr>Huni_Quorum Medium BT</vt:lpstr>
      <vt:lpstr>Roboto</vt:lpstr>
      <vt:lpstr>Wingdings 3</vt:lpstr>
      <vt:lpstr>Szálak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Gali Diána Zsuzsánna</dc:creator>
  <cp:lastModifiedBy>moldvayr@sc.local</cp:lastModifiedBy>
  <cp:revision>175</cp:revision>
  <cp:lastPrinted>2024-03-19T13:25:32Z</cp:lastPrinted>
  <dcterms:created xsi:type="dcterms:W3CDTF">2021-10-19T06:53:01Z</dcterms:created>
  <dcterms:modified xsi:type="dcterms:W3CDTF">2024-03-20T13:17:39Z</dcterms:modified>
</cp:coreProperties>
</file>