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0" r:id="rId2"/>
    <p:sldId id="336" r:id="rId3"/>
    <p:sldId id="269" r:id="rId4"/>
    <p:sldId id="291" r:id="rId5"/>
    <p:sldId id="285" r:id="rId6"/>
    <p:sldId id="266" r:id="rId7"/>
    <p:sldId id="281" r:id="rId8"/>
    <p:sldId id="282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4F0F8030-19BE-4BEF-AC5E-68A076CDE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62A2EF8-D0B5-4508-909B-08FBAE28E6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E6F53-62A3-4126-B67A-90642DF36E11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CE29D5F-41A9-41ED-9A36-F05F326630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3BAD8F0-3E22-43D4-B18E-F0D095DE0A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D899-AEAD-4C85-924C-8735E19A1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0008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48D9-D133-476B-8047-DE503EDDFF03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FE3F0-0AB2-4212-8EB6-F5AC882352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26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2026. 01. 13.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05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2026. 01. 13.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67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2026. 01. 13.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938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2026. 01. 13.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33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2026. 01. 13.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003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644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30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24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03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1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56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6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19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87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</a:defRPr>
            </a:lvl1pPr>
          </a:lstStyle>
          <a:p>
            <a:fld id="{6359E1EF-6F1B-4896-AE9C-95306332394B}" type="datetimeFigureOut">
              <a:rPr lang="hu-HU" smtClean="0"/>
              <a:pPr/>
              <a:t>2026. 01. 13.</a:t>
            </a:fld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580367" y="6130437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Huni_Quorum Medium BT" panose="020E0603030505020404" pitchFamily="34" charset="-18"/>
              </a:defRPr>
            </a:lvl1pPr>
          </a:lstStyle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E570FC1-27CF-467D-95C4-B0125E05CF8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1" y="42417"/>
            <a:ext cx="1267968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7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Huni_Quorum Medium BT" panose="020E0603030505020404" pitchFamily="34" charset="-18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rasmus.kieg@bme.h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bme.hu" TargetMode="External"/><Relationship Id="rId2" Type="http://schemas.openxmlformats.org/officeDocument/2006/relationships/hyperlink" Target="mailto:szemelyzetimobilitas@bme.h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nki.bme.h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792896"/>
            <a:ext cx="8911687" cy="3051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hu-HU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4701209"/>
            <a:ext cx="9088263" cy="172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dirty="0"/>
          </a:p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074A7AF-64A5-4103-BDA6-ED9EE60F9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93" y="2462336"/>
            <a:ext cx="5868535" cy="16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778467" y="99392"/>
            <a:ext cx="8911687" cy="1010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3600" dirty="0"/>
              <a:t>PROGRAM TODAY</a:t>
            </a:r>
            <a:endParaRPr lang="hu-HU" sz="28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840013" y="1110086"/>
            <a:ext cx="9659033" cy="53518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MOBILITY FOR TRAINEESHIP (SMT)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ERASMUS+ ADDITIONAL FINANCIAL SUPPORT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 PROGRAM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ATHENS PROGRAM</a:t>
            </a: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7BCD74E-4FDB-4E62-9A67-23634846F18C}"/>
              </a:ext>
            </a:extLst>
          </p:cNvPr>
          <p:cNvSpPr txBox="1"/>
          <p:nvPr/>
        </p:nvSpPr>
        <p:spPr>
          <a:xfrm>
            <a:off x="69670" y="4580709"/>
            <a:ext cx="145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szakgyak@bme.hu</a:t>
            </a:r>
          </a:p>
        </p:txBody>
      </p:sp>
    </p:spTree>
    <p:extLst>
      <p:ext uri="{BB962C8B-B14F-4D97-AF65-F5344CB8AC3E}">
        <p14:creationId xmlns:p14="http://schemas.microsoft.com/office/powerpoint/2010/main" val="58529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7"/>
            <a:ext cx="8911687" cy="1010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3600" dirty="0"/>
              <a:t>ERASMUS+ </a:t>
            </a:r>
            <a:endParaRPr lang="hu-HU" sz="3600" b="1" dirty="0"/>
          </a:p>
          <a:p>
            <a:pPr algn="ctr"/>
            <a:r>
              <a:rPr lang="en-GB" sz="2800" b="1" dirty="0"/>
              <a:t>Student Mobility for Traineeships</a:t>
            </a:r>
            <a:r>
              <a:rPr lang="hu-HU" sz="2800" dirty="0"/>
              <a:t> </a:t>
            </a:r>
            <a:r>
              <a:rPr lang="hu-HU" sz="2800" b="1" dirty="0"/>
              <a:t>(SMT)</a:t>
            </a:r>
            <a:endParaRPr lang="hu-HU" sz="28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1406769"/>
            <a:ext cx="9088263" cy="53518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Traineeships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gain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international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Host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laboratory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find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individually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Ongoing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Duration: min 2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months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months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Available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study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levels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must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status </a:t>
            </a:r>
          </a:p>
          <a:p>
            <a:pPr marL="514350" indent="-514350">
              <a:buAutoNum type="arabicPeriod"/>
            </a:pP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graduation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within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graduation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Call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https://nki.bme.hu/SZAKGYAK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7BCD74E-4FDB-4E62-9A67-23634846F18C}"/>
              </a:ext>
            </a:extLst>
          </p:cNvPr>
          <p:cNvSpPr txBox="1"/>
          <p:nvPr/>
        </p:nvSpPr>
        <p:spPr>
          <a:xfrm>
            <a:off x="69670" y="4580709"/>
            <a:ext cx="145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szakgyak@bme.hu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9BBFBD2-5D84-4269-8367-4DB0C8AC5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4" y="0"/>
            <a:ext cx="1818542" cy="10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4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34C57C-92F7-48D2-A66D-86A6BDFA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567" y="275348"/>
            <a:ext cx="8911687" cy="1147052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Erasmus+ </a:t>
            </a:r>
            <a:r>
              <a:rPr lang="hu-HU" sz="4000" b="1" dirty="0" err="1"/>
              <a:t>Additional</a:t>
            </a:r>
            <a:r>
              <a:rPr lang="hu-HU" sz="4000" b="1" dirty="0"/>
              <a:t> </a:t>
            </a:r>
            <a:r>
              <a:rPr lang="hu-HU" sz="4000" b="1" dirty="0" err="1"/>
              <a:t>financial</a:t>
            </a:r>
            <a:r>
              <a:rPr lang="hu-HU" sz="4000" b="1" dirty="0"/>
              <a:t> </a:t>
            </a:r>
            <a:r>
              <a:rPr lang="hu-HU" sz="4000" b="1" dirty="0" err="1"/>
              <a:t>supports</a:t>
            </a:r>
            <a:endParaRPr lang="hu-HU" sz="40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F06D11-38A4-401F-AC56-9D06C193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043" y="1784838"/>
            <a:ext cx="9449569" cy="5073162"/>
          </a:xfrm>
        </p:spPr>
        <p:txBody>
          <a:bodyPr>
            <a:normAutofit fontScale="85000" lnSpcReduction="10000"/>
          </a:bodyPr>
          <a:lstStyle/>
          <a:p>
            <a:r>
              <a:rPr lang="hu-HU" sz="4000" dirty="0" err="1"/>
              <a:t>Fewer</a:t>
            </a:r>
            <a:r>
              <a:rPr lang="hu-HU" sz="4000" dirty="0"/>
              <a:t> </a:t>
            </a:r>
            <a:r>
              <a:rPr lang="hu-HU" sz="4000" dirty="0" err="1"/>
              <a:t>opportunities</a:t>
            </a:r>
            <a:r>
              <a:rPr lang="hu-HU" sz="4000" dirty="0"/>
              <a:t>: 250 EUR/</a:t>
            </a:r>
            <a:r>
              <a:rPr lang="hu-HU" sz="4000" dirty="0" err="1"/>
              <a:t>months</a:t>
            </a:r>
            <a:endParaRPr lang="hu-HU" sz="4000" dirty="0"/>
          </a:p>
          <a:p>
            <a:r>
              <a:rPr lang="hu-HU" sz="4000" dirty="0" err="1"/>
              <a:t>Next</a:t>
            </a:r>
            <a:r>
              <a:rPr lang="hu-HU" sz="4000" dirty="0"/>
              <a:t> </a:t>
            </a:r>
            <a:r>
              <a:rPr lang="hu-HU" sz="4000" dirty="0" err="1"/>
              <a:t>deadline</a:t>
            </a:r>
            <a:r>
              <a:rPr lang="hu-HU" sz="4000" dirty="0"/>
              <a:t> </a:t>
            </a:r>
            <a:r>
              <a:rPr lang="hu-HU" sz="4000" dirty="0" err="1"/>
              <a:t>for</a:t>
            </a:r>
            <a:r>
              <a:rPr lang="hu-HU" sz="4000" dirty="0"/>
              <a:t> </a:t>
            </a:r>
            <a:r>
              <a:rPr lang="hu-HU" sz="4000" dirty="0" err="1"/>
              <a:t>applications</a:t>
            </a:r>
            <a:r>
              <a:rPr lang="hu-HU" sz="4000" dirty="0"/>
              <a:t>: 23 May, 2025</a:t>
            </a:r>
          </a:p>
          <a:p>
            <a:r>
              <a:rPr lang="hu-HU" sz="4000" u="sng" dirty="0" err="1"/>
              <a:t>Only</a:t>
            </a:r>
            <a:r>
              <a:rPr lang="hu-HU" sz="4000" u="sng" dirty="0"/>
              <a:t> </a:t>
            </a:r>
            <a:r>
              <a:rPr lang="hu-HU" sz="4000" u="sng" dirty="0" err="1"/>
              <a:t>if</a:t>
            </a:r>
            <a:r>
              <a:rPr lang="hu-HU" sz="4000" u="sng" dirty="0"/>
              <a:t> </a:t>
            </a:r>
            <a:r>
              <a:rPr lang="hu-HU" sz="4000" u="sng" dirty="0" err="1"/>
              <a:t>you</a:t>
            </a:r>
            <a:r>
              <a:rPr lang="hu-HU" sz="4000" u="sng" dirty="0"/>
              <a:t> </a:t>
            </a:r>
            <a:r>
              <a:rPr lang="hu-HU" sz="4000" u="sng" dirty="0" err="1"/>
              <a:t>have</a:t>
            </a:r>
            <a:r>
              <a:rPr lang="hu-HU" sz="4000" u="sng" dirty="0"/>
              <a:t> </a:t>
            </a:r>
            <a:r>
              <a:rPr lang="hu-HU" sz="4000" u="sng" dirty="0" err="1"/>
              <a:t>applied</a:t>
            </a:r>
            <a:r>
              <a:rPr lang="hu-HU" sz="4000" u="sng" dirty="0"/>
              <a:t> </a:t>
            </a:r>
            <a:r>
              <a:rPr lang="hu-HU" sz="4000" u="sng" dirty="0" err="1"/>
              <a:t>for</a:t>
            </a:r>
            <a:r>
              <a:rPr lang="hu-HU" sz="4000" u="sng" dirty="0"/>
              <a:t> a </a:t>
            </a:r>
            <a:r>
              <a:rPr lang="hu-HU" sz="4000" u="sng" dirty="0" err="1"/>
              <a:t>mobility</a:t>
            </a:r>
            <a:r>
              <a:rPr lang="hu-HU" sz="4000" u="sng" dirty="0"/>
              <a:t>! </a:t>
            </a:r>
          </a:p>
          <a:p>
            <a:r>
              <a:rPr lang="hu-HU" sz="4000" dirty="0"/>
              <a:t>Students </a:t>
            </a:r>
            <a:r>
              <a:rPr lang="hu-HU" sz="4000" dirty="0" err="1"/>
              <a:t>with</a:t>
            </a:r>
            <a:r>
              <a:rPr lang="hu-HU" sz="4000" dirty="0"/>
              <a:t> </a:t>
            </a:r>
            <a:r>
              <a:rPr lang="hu-HU" sz="4000" dirty="0" err="1"/>
              <a:t>disabilities</a:t>
            </a:r>
            <a:r>
              <a:rPr lang="hu-HU" sz="4000" dirty="0"/>
              <a:t> </a:t>
            </a:r>
            <a:r>
              <a:rPr lang="hu-HU" sz="4000" dirty="0" err="1"/>
              <a:t>or</a:t>
            </a:r>
            <a:r>
              <a:rPr lang="hu-HU" sz="4000" dirty="0"/>
              <a:t> </a:t>
            </a:r>
            <a:r>
              <a:rPr lang="hu-HU" sz="4000" dirty="0" err="1"/>
              <a:t>long-term</a:t>
            </a:r>
            <a:r>
              <a:rPr lang="hu-HU" sz="4000" dirty="0"/>
              <a:t> </a:t>
            </a:r>
            <a:r>
              <a:rPr lang="hu-HU" sz="4000" dirty="0" err="1"/>
              <a:t>illnesses</a:t>
            </a:r>
            <a:endParaRPr lang="hu-HU" sz="4000" dirty="0"/>
          </a:p>
          <a:p>
            <a:pPr lvl="1"/>
            <a:r>
              <a:rPr lang="hu-HU" sz="3800" dirty="0" err="1"/>
              <a:t>Amount</a:t>
            </a:r>
            <a:r>
              <a:rPr lang="hu-HU" sz="3800" dirty="0"/>
              <a:t>: </a:t>
            </a:r>
            <a:r>
              <a:rPr lang="hu-HU" sz="3800" dirty="0" err="1"/>
              <a:t>based</a:t>
            </a:r>
            <a:r>
              <a:rPr lang="hu-HU" sz="3800" dirty="0"/>
              <a:t> </a:t>
            </a:r>
            <a:r>
              <a:rPr lang="hu-HU" sz="3800" dirty="0" err="1"/>
              <a:t>on</a:t>
            </a:r>
            <a:r>
              <a:rPr lang="hu-HU" sz="3800" dirty="0"/>
              <a:t> </a:t>
            </a:r>
            <a:r>
              <a:rPr lang="hu-HU" sz="3800" dirty="0" err="1"/>
              <a:t>the</a:t>
            </a:r>
            <a:r>
              <a:rPr lang="hu-HU" sz="3800" dirty="0"/>
              <a:t> </a:t>
            </a:r>
            <a:r>
              <a:rPr lang="hu-HU" sz="3800" dirty="0" err="1"/>
              <a:t>opinion</a:t>
            </a:r>
            <a:r>
              <a:rPr lang="hu-HU" sz="3800" dirty="0"/>
              <a:t> of </a:t>
            </a:r>
            <a:r>
              <a:rPr lang="hu-HU" sz="3800" dirty="0" err="1"/>
              <a:t>the</a:t>
            </a:r>
            <a:r>
              <a:rPr lang="hu-HU" sz="3800" dirty="0"/>
              <a:t> </a:t>
            </a:r>
            <a:r>
              <a:rPr lang="hu-HU" sz="3800" dirty="0" err="1"/>
              <a:t>specialist</a:t>
            </a:r>
            <a:r>
              <a:rPr lang="hu-HU" sz="3800" dirty="0"/>
              <a:t> and </a:t>
            </a:r>
            <a:r>
              <a:rPr lang="hu-HU" sz="3800" dirty="0" err="1"/>
              <a:t>decided</a:t>
            </a:r>
            <a:r>
              <a:rPr lang="hu-HU" sz="3800" dirty="0"/>
              <a:t> </a:t>
            </a:r>
            <a:r>
              <a:rPr lang="hu-HU" sz="3800" dirty="0" err="1"/>
              <a:t>by</a:t>
            </a:r>
            <a:r>
              <a:rPr lang="hu-HU" sz="3800" dirty="0"/>
              <a:t> Tempus Public </a:t>
            </a:r>
            <a:r>
              <a:rPr lang="hu-HU" sz="3800" dirty="0" err="1"/>
              <a:t>Foundation</a:t>
            </a:r>
            <a:endParaRPr lang="hu-HU" sz="3800" dirty="0"/>
          </a:p>
          <a:p>
            <a:r>
              <a:rPr lang="hu-HU" sz="4000" dirty="0"/>
              <a:t>E-mail: </a:t>
            </a:r>
            <a:r>
              <a:rPr lang="hu-HU" sz="4000" u="sng" dirty="0">
                <a:hlinkClick r:id="rId2"/>
              </a:rPr>
              <a:t>erasmus.kieg@bme.hu</a:t>
            </a:r>
            <a:endParaRPr lang="hu-HU" sz="4000" u="sng" dirty="0"/>
          </a:p>
          <a:p>
            <a:r>
              <a:rPr lang="hu-HU" sz="4000" dirty="0"/>
              <a:t>https://nki.bme.hu/node/6140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04CD18D-9B02-4BB2-A537-E9B53BFA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4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7C01F4E-D8CF-48CB-81C9-73F722CF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4" y="0"/>
            <a:ext cx="1818542" cy="10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732085" y="114723"/>
            <a:ext cx="9608700" cy="783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/>
              <a:t>ERASMUS+ Program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335315" y="1030515"/>
            <a:ext cx="10537371" cy="558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hu-HU" dirty="0"/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600" dirty="0" err="1">
                <a:solidFill>
                  <a:schemeClr val="tx1"/>
                </a:solidFill>
              </a:rPr>
              <a:t>Traineeship</a:t>
            </a:r>
            <a:r>
              <a:rPr lang="hu-HU" sz="3600" dirty="0">
                <a:solidFill>
                  <a:schemeClr val="tx1"/>
                </a:solidFill>
              </a:rPr>
              <a:t> program: </a:t>
            </a:r>
            <a:r>
              <a:rPr lang="hu-HU" sz="3600" dirty="0">
                <a:solidFill>
                  <a:srgbClr val="0070C0"/>
                </a:solidFill>
              </a:rPr>
              <a:t>szakgyak@bme.hu</a:t>
            </a:r>
            <a:endParaRPr lang="hu-HU" sz="3600" dirty="0">
              <a:solidFill>
                <a:schemeClr val="tx1"/>
              </a:solidFill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600" dirty="0">
                <a:solidFill>
                  <a:schemeClr val="tx1"/>
                </a:solidFill>
              </a:rPr>
              <a:t>Staff </a:t>
            </a:r>
            <a:r>
              <a:rPr lang="hu-HU" sz="3600" dirty="0" err="1">
                <a:solidFill>
                  <a:schemeClr val="tx1"/>
                </a:solidFill>
              </a:rPr>
              <a:t>mobility</a:t>
            </a:r>
            <a:r>
              <a:rPr lang="hu-HU" sz="3600" dirty="0">
                <a:solidFill>
                  <a:schemeClr val="tx1"/>
                </a:solidFill>
              </a:rPr>
              <a:t>: </a:t>
            </a:r>
            <a:r>
              <a:rPr lang="hu-HU" sz="3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szemelyzetimobilitas@bme.hu</a:t>
            </a:r>
            <a:endParaRPr lang="hu-HU" sz="3400" b="1" dirty="0">
              <a:solidFill>
                <a:srgbClr val="0070C0"/>
              </a:solidFill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600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Abroad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erasmus@bme.hu</a:t>
            </a:r>
            <a:endParaRPr lang="hu-HU" sz="3400" b="1" dirty="0">
              <a:solidFill>
                <a:srgbClr val="0070C0"/>
              </a:solidFill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700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BIP </a:t>
            </a:r>
            <a:r>
              <a:rPr lang="hu-HU" sz="3600" dirty="0"/>
              <a:t>				</a:t>
            </a:r>
            <a:r>
              <a:rPr lang="hu-HU" sz="3600" b="1" dirty="0">
                <a:solidFill>
                  <a:srgbClr val="0070C0"/>
                </a:solidFill>
              </a:rPr>
              <a:t>bip@bme.hu</a:t>
            </a:r>
            <a:endParaRPr lang="hu-HU" sz="3600" dirty="0">
              <a:hlinkClick r:id="" action="ppaction://noaction"/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600" dirty="0" err="1">
                <a:hlinkClick r:id="" action="ppaction://noaction"/>
              </a:rPr>
              <a:t>Webpage</a:t>
            </a:r>
            <a:r>
              <a:rPr lang="hu-HU" sz="3600" dirty="0">
                <a:hlinkClick r:id="" action="ppaction://noaction"/>
              </a:rPr>
              <a:t>:</a:t>
            </a:r>
            <a:r>
              <a:rPr lang="hu-HU" sz="3600" u="sng" dirty="0">
                <a:hlinkClick r:id="" action="ppaction://noaction"/>
              </a:rPr>
              <a:t> </a:t>
            </a:r>
            <a:r>
              <a:rPr lang="hu-HU" sz="3600" u="sng" dirty="0">
                <a:hlinkClick r:id="rId4"/>
              </a:rPr>
              <a:t>http://nki.bme.hu/</a:t>
            </a:r>
            <a:r>
              <a:rPr lang="hu-HU" sz="3600" u="sng" dirty="0"/>
              <a:t> </a:t>
            </a:r>
          </a:p>
          <a:p>
            <a:pPr marL="430213">
              <a:spcAft>
                <a:spcPts val="2000"/>
              </a:spcAft>
            </a:pPr>
            <a:r>
              <a:rPr lang="hu-HU" sz="3600" u="sng" dirty="0"/>
              <a:t>https://nki.bme.hu/ERASMUS%20BIP%20for%20Students</a:t>
            </a: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endParaRPr lang="hu-HU" sz="22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3600" b="1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21FA3833-80BD-49D4-8F76-87775A44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AC2-F9A2-4644-8945-5599ECD72CCC}" type="datetime1">
              <a:rPr lang="hu-HU" smtClean="0"/>
              <a:t>2026. 01. 13.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BD0C9E3-A87A-4FDD-87E4-B8C5117B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9006" y="4529540"/>
            <a:ext cx="1102574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r>
              <a:rPr lang="hu-HU" dirty="0">
                <a:solidFill>
                  <a:schemeClr val="bg1"/>
                </a:solidFill>
              </a:rPr>
              <a:t>nki.bme.hu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14A8277-DE47-43CF-A906-066A47916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4" y="0"/>
            <a:ext cx="1818542" cy="10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7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6"/>
            <a:ext cx="8911687" cy="92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j-ea"/>
                <a:cs typeface="+mj-cs"/>
              </a:rPr>
              <a:t>ATHENS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j-ea"/>
                <a:cs typeface="+mj-cs"/>
              </a:rPr>
              <a:t>(Advanced Technologies in </a:t>
            </a:r>
            <a:r>
              <a:rPr kumimoji="0" lang="hu-H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j-ea"/>
                <a:cs typeface="+mj-cs"/>
              </a:rPr>
              <a:t>Higher</a:t>
            </a: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j-ea"/>
                <a:cs typeface="+mj-cs"/>
              </a:rPr>
              <a:t> Education Network/Socrates)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1172817"/>
            <a:ext cx="9088263" cy="5516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nki.bme.hu/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BMEAthens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uni_Quorum Medium BT" panose="020E0603030505020404" pitchFamily="34" charset="-18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Következő kurzus: 2026. március 14-21.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Jelentkezési határidő: 2026. január 21.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15 partner egyetem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 1 hét intenzív kurzus, 1 évben 2x (Március, November)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1 kredit/kurzus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A kurzus ingyenes, utazási – és szállásköltségek egyéni finanszírozása vagy ERASMUS BIP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Tanulmányok során többször is lehetséges a részvétel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uni_Quorum Medium BT" panose="020E0603030505020404" pitchFamily="34" charset="-18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uni_Quorum Medium BT" panose="020E0603030505020404" pitchFamily="34" charset="-18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uni_Quorum Medium BT" panose="020E0603030505020404" pitchFamily="34" charset="-18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8879761-AE76-43E1-80D3-FAB458D7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317" y="4648087"/>
            <a:ext cx="1152244" cy="146316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71FA841-BB51-4386-AA32-1B2AADD5A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37" y="401982"/>
            <a:ext cx="4169585" cy="265473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2C4F672-1494-409D-9F8B-4F93C76222D7}"/>
              </a:ext>
            </a:extLst>
          </p:cNvPr>
          <p:cNvSpPr txBox="1"/>
          <p:nvPr/>
        </p:nvSpPr>
        <p:spPr>
          <a:xfrm>
            <a:off x="0" y="4532671"/>
            <a:ext cx="1563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nki.bme.hu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302CBFD-CAD6-9DEE-C940-AACBBCA1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642" y="4420317"/>
            <a:ext cx="8297022" cy="22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A85356-9C06-46A9-BDA6-2A08D13E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940" y="235132"/>
            <a:ext cx="7120844" cy="1619794"/>
          </a:xfrm>
        </p:spPr>
        <p:txBody>
          <a:bodyPr>
            <a:normAutofit fontScale="90000"/>
          </a:bodyPr>
          <a:lstStyle/>
          <a:p>
            <a:r>
              <a:rPr lang="hu-HU" dirty="0"/>
              <a:t>Pan-European Seal </a:t>
            </a:r>
            <a:br>
              <a:rPr lang="hu-HU" dirty="0"/>
            </a:br>
            <a:r>
              <a:rPr lang="hu-HU" dirty="0"/>
              <a:t>(PES) Program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0DA9B2B-8BAC-437D-8A6E-D3A64CF79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1868716"/>
            <a:ext cx="9360626" cy="45407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</a:rPr>
              <a:t>Professional, </a:t>
            </a:r>
            <a:r>
              <a:rPr lang="hu-HU" dirty="0" err="1">
                <a:solidFill>
                  <a:schemeClr val="tx1"/>
                </a:solidFill>
              </a:rPr>
              <a:t>paid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traineeship</a:t>
            </a:r>
            <a:r>
              <a:rPr lang="hu-HU" dirty="0">
                <a:solidFill>
                  <a:schemeClr val="tx1"/>
                </a:solidFill>
              </a:rPr>
              <a:t> program at EU </a:t>
            </a:r>
            <a:r>
              <a:rPr lang="hu-HU" dirty="0" err="1">
                <a:solidFill>
                  <a:schemeClr val="tx1"/>
                </a:solidFill>
              </a:rPr>
              <a:t>bodies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 err="1">
                <a:solidFill>
                  <a:schemeClr val="tx1"/>
                </a:solidFill>
              </a:rPr>
              <a:t>Who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can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apply</a:t>
            </a:r>
            <a:r>
              <a:rPr lang="hu-HU" b="1" dirty="0">
                <a:solidFill>
                  <a:schemeClr val="tx1"/>
                </a:solidFill>
              </a:rPr>
              <a:t>? </a:t>
            </a:r>
            <a:r>
              <a:rPr lang="hu-HU" dirty="0" err="1">
                <a:solidFill>
                  <a:schemeClr val="tx1"/>
                </a:solidFill>
              </a:rPr>
              <a:t>Final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year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BSc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MSc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or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graduated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MSc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students</a:t>
            </a:r>
            <a:r>
              <a:rPr lang="hu-HU" dirty="0">
                <a:solidFill>
                  <a:schemeClr val="tx1"/>
                </a:solidFill>
              </a:rPr>
              <a:t>, PhD </a:t>
            </a:r>
            <a:r>
              <a:rPr lang="hu-HU" dirty="0" err="1">
                <a:solidFill>
                  <a:schemeClr val="tx1"/>
                </a:solidFill>
              </a:rPr>
              <a:t>students</a:t>
            </a:r>
            <a:endParaRPr lang="hu-H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tx1"/>
                </a:solidFill>
              </a:rPr>
              <a:t>Location</a:t>
            </a:r>
            <a:r>
              <a:rPr lang="hu-HU" dirty="0">
                <a:solidFill>
                  <a:schemeClr val="tx1"/>
                </a:solidFill>
              </a:rPr>
              <a:t> of </a:t>
            </a:r>
            <a:r>
              <a:rPr lang="hu-HU" dirty="0" err="1">
                <a:solidFill>
                  <a:schemeClr val="tx1"/>
                </a:solidFill>
              </a:rPr>
              <a:t>the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traineeship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EUIPO: </a:t>
            </a:r>
            <a:r>
              <a:rPr lang="hu-HU" dirty="0" err="1">
                <a:solidFill>
                  <a:schemeClr val="tx1"/>
                </a:solidFill>
              </a:rPr>
              <a:t>Alicante</a:t>
            </a:r>
            <a:r>
              <a:rPr lang="hu-HU" dirty="0">
                <a:solidFill>
                  <a:schemeClr val="tx1"/>
                </a:solidFill>
              </a:rPr>
              <a:t>        The </a:t>
            </a:r>
            <a:r>
              <a:rPr lang="hu-HU" dirty="0" err="1">
                <a:solidFill>
                  <a:schemeClr val="tx1"/>
                </a:solidFill>
              </a:rPr>
              <a:t>Hague</a:t>
            </a:r>
            <a:r>
              <a:rPr lang="hu-HU" dirty="0">
                <a:solidFill>
                  <a:schemeClr val="tx1"/>
                </a:solidFill>
              </a:rPr>
              <a:t>                                               EPO: München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B7C3C24-579B-483B-8C8B-75B931ECF8CD}"/>
              </a:ext>
            </a:extLst>
          </p:cNvPr>
          <p:cNvSpPr txBox="1"/>
          <p:nvPr/>
        </p:nvSpPr>
        <p:spPr>
          <a:xfrm>
            <a:off x="1" y="4537166"/>
            <a:ext cx="132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NKI</a:t>
            </a:r>
          </a:p>
          <a:p>
            <a:r>
              <a:rPr lang="hu-HU" sz="800" dirty="0">
                <a:solidFill>
                  <a:schemeClr val="bg1"/>
                </a:solidFill>
              </a:rPr>
              <a:t>internationalrelations@bme.hu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1DB97A4-3D28-4BED-88A3-736063FC3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940" y="3836683"/>
            <a:ext cx="4505634" cy="232898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6821DEC-7B77-4337-B5CD-4B20B6FC8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764" y="3809477"/>
            <a:ext cx="3892175" cy="2328986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D0EBD868-C153-49E8-BDAC-9C5B397E3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488" y="235132"/>
            <a:ext cx="5027135" cy="8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A85356-9C06-46A9-BDA6-2A08D13E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940" y="235132"/>
            <a:ext cx="7120844" cy="1619794"/>
          </a:xfrm>
        </p:spPr>
        <p:txBody>
          <a:bodyPr>
            <a:normAutofit/>
          </a:bodyPr>
          <a:lstStyle/>
          <a:p>
            <a:r>
              <a:rPr lang="hu-HU" dirty="0"/>
              <a:t>PES Program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0DA9B2B-8BAC-437D-8A6E-D3A64CF79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966" y="1854926"/>
            <a:ext cx="8995954" cy="454587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3900" dirty="0">
                <a:solidFill>
                  <a:schemeClr val="tx1"/>
                </a:solidFill>
              </a:rPr>
              <a:t>BME </a:t>
            </a:r>
            <a:r>
              <a:rPr lang="hu-HU" sz="3900" dirty="0" err="1">
                <a:solidFill>
                  <a:schemeClr val="tx1"/>
                </a:solidFill>
              </a:rPr>
              <a:t>Application</a:t>
            </a:r>
            <a:r>
              <a:rPr lang="hu-HU" sz="3900" dirty="0">
                <a:solidFill>
                  <a:schemeClr val="tx1"/>
                </a:solidFill>
              </a:rPr>
              <a:t> </a:t>
            </a:r>
            <a:r>
              <a:rPr lang="hu-HU" sz="3900" dirty="0" err="1">
                <a:solidFill>
                  <a:schemeClr val="tx1"/>
                </a:solidFill>
              </a:rPr>
              <a:t>procedure</a:t>
            </a:r>
            <a:r>
              <a:rPr lang="hu-HU" sz="3900" dirty="0">
                <a:solidFill>
                  <a:schemeClr val="tx1"/>
                </a:solidFill>
              </a:rPr>
              <a:t>: </a:t>
            </a:r>
          </a:p>
          <a:p>
            <a:endParaRPr lang="hu-HU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tx1"/>
                </a:solidFill>
              </a:rPr>
              <a:t>1. BME </a:t>
            </a:r>
            <a:r>
              <a:rPr lang="hu-HU" sz="2800" dirty="0" err="1">
                <a:solidFill>
                  <a:schemeClr val="tx1"/>
                </a:solidFill>
              </a:rPr>
              <a:t>application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until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b="1" dirty="0">
                <a:solidFill>
                  <a:srgbClr val="FF0000"/>
                </a:solidFill>
              </a:rPr>
              <a:t>16.02. 2026</a:t>
            </a:r>
          </a:p>
          <a:p>
            <a:r>
              <a:rPr lang="hu-HU" sz="2800" b="1" dirty="0">
                <a:solidFill>
                  <a:schemeClr val="tx1"/>
                </a:solidFill>
              </a:rPr>
              <a:t>		MOTIVATION LETTER IS THE MOST IMPORTANT!</a:t>
            </a:r>
            <a:endParaRPr lang="hu-HU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tx1"/>
                </a:solidFill>
              </a:rPr>
              <a:t>2. </a:t>
            </a:r>
            <a:r>
              <a:rPr lang="hu-HU" sz="2800" dirty="0" err="1">
                <a:solidFill>
                  <a:schemeClr val="tx1"/>
                </a:solidFill>
              </a:rPr>
              <a:t>selected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students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are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nominated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to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the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bodies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tx1"/>
                </a:solidFill>
              </a:rPr>
              <a:t>3. Students </a:t>
            </a:r>
            <a:r>
              <a:rPr lang="hu-HU" sz="2800" dirty="0" err="1">
                <a:solidFill>
                  <a:schemeClr val="tx1"/>
                </a:solidFill>
              </a:rPr>
              <a:t>apply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individually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4000" dirty="0" err="1">
                <a:solidFill>
                  <a:schemeClr val="tx1"/>
                </a:solidFill>
              </a:rPr>
              <a:t>Further</a:t>
            </a:r>
            <a:r>
              <a:rPr lang="hu-HU" sz="4000" dirty="0">
                <a:solidFill>
                  <a:schemeClr val="tx1"/>
                </a:solidFill>
              </a:rPr>
              <a:t> </a:t>
            </a:r>
            <a:r>
              <a:rPr lang="hu-HU" sz="4000" dirty="0" err="1">
                <a:solidFill>
                  <a:schemeClr val="tx1"/>
                </a:solidFill>
              </a:rPr>
              <a:t>info</a:t>
            </a:r>
            <a:r>
              <a:rPr lang="hu-HU" sz="4000" dirty="0">
                <a:solidFill>
                  <a:schemeClr val="tx1"/>
                </a:solidFill>
              </a:rPr>
              <a:t>:  https://nki.bme.hu/node/6014</a:t>
            </a:r>
          </a:p>
          <a:p>
            <a:endParaRPr lang="hu-HU" dirty="0"/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D0EBD868-C153-49E8-BDAC-9C5B397E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488" y="235132"/>
            <a:ext cx="5027135" cy="8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90A420-38E8-4036-B9F3-77B457663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4E32314-1826-4C58-9D9E-F772DDAB96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3458447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431</Words>
  <Application>Microsoft Office PowerPoint</Application>
  <PresentationFormat>Szélesvásznú</PresentationFormat>
  <Paragraphs>67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Huni_Quorum Medium BT</vt:lpstr>
      <vt:lpstr>Wingdings</vt:lpstr>
      <vt:lpstr>Wingdings 3</vt:lpstr>
      <vt:lpstr>Szálak</vt:lpstr>
      <vt:lpstr>PowerPoint-bemutató</vt:lpstr>
      <vt:lpstr>PowerPoint-bemutató</vt:lpstr>
      <vt:lpstr>PowerPoint-bemutató</vt:lpstr>
      <vt:lpstr>Erasmus+ Additional financial supports</vt:lpstr>
      <vt:lpstr>PowerPoint-bemutató</vt:lpstr>
      <vt:lpstr>PowerPoint-bemutató</vt:lpstr>
      <vt:lpstr>Pan-European Seal  (PES) Program</vt:lpstr>
      <vt:lpstr>PES Program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Gali Diána Zsuzsánna</dc:creator>
  <cp:lastModifiedBy>Bajusz Ádám</cp:lastModifiedBy>
  <cp:revision>170</cp:revision>
  <cp:lastPrinted>2021-12-09T09:56:03Z</cp:lastPrinted>
  <dcterms:created xsi:type="dcterms:W3CDTF">2021-10-19T06:53:01Z</dcterms:created>
  <dcterms:modified xsi:type="dcterms:W3CDTF">2026-01-13T11:47:13Z</dcterms:modified>
</cp:coreProperties>
</file>