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0" r:id="rId2"/>
    <p:sldId id="336" r:id="rId3"/>
    <p:sldId id="269" r:id="rId4"/>
    <p:sldId id="291" r:id="rId5"/>
    <p:sldId id="285" r:id="rId6"/>
    <p:sldId id="266" r:id="rId7"/>
    <p:sldId id="281" r:id="rId8"/>
    <p:sldId id="282" r:id="rId9"/>
    <p:sldId id="27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6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4F0F8030-19BE-4BEF-AC5E-68A076CDE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62A2EF8-D0B5-4508-909B-08FBAE28E6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E6F53-62A3-4126-B67A-90642DF36E11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CE29D5F-41A9-41ED-9A36-F05F326630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3BAD8F0-3E22-43D4-B18E-F0D095DE0A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AD899-AEAD-4C85-924C-8735E19A13D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0008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48D9-D133-476B-8047-DE503EDDFF03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FE3F0-0AB2-4212-8EB6-F5AC882352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32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265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8055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2026. 01. 14.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7675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9386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338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pPr/>
              <a:t>2026. 01. 14.</a:t>
            </a:fld>
            <a:endParaRPr lang="hu-H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003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44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030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0240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037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751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7567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962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055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1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9E1EF-6F1B-4896-AE9C-95306332394B}" type="datetimeFigureOut">
              <a:rPr lang="hu-HU" smtClean="0"/>
              <a:t>2026. 01. 14.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4748629-816C-4977-A509-1918DEA4A7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087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</a:defRPr>
            </a:lvl1pPr>
          </a:lstStyle>
          <a:p>
            <a:fld id="{6359E1EF-6F1B-4896-AE9C-95306332394B}" type="datetimeFigureOut">
              <a:rPr lang="hu-HU" smtClean="0"/>
              <a:pPr/>
              <a:t>2026. 01. 14.</a:t>
            </a:fld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2580367" y="6130437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Huni_Quorum Medium BT" panose="020E0603030505020404" pitchFamily="34" charset="-18"/>
              </a:defRPr>
            </a:lvl1pPr>
          </a:lstStyle>
          <a:p>
            <a:fld id="{F4748629-816C-4977-A509-1918DEA4A72E}" type="slidenum">
              <a:rPr lang="hu-HU" smtClean="0"/>
              <a:pPr/>
              <a:t>‹#›</a:t>
            </a:fld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AE570FC1-27CF-467D-95C4-B0125E05CF86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81" y="42417"/>
            <a:ext cx="1267968" cy="126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7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Huni_Quorum Medium BT" panose="020E0603030505020404" pitchFamily="34" charset="-18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Huni_Quorum Medium BT" panose="020E0603030505020404" pitchFamily="34" charset="-18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erasmus.kieg@bme.h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bme.hu" TargetMode="External"/><Relationship Id="rId2" Type="http://schemas.openxmlformats.org/officeDocument/2006/relationships/hyperlink" Target="mailto:szemelyzetimobilitas@bme.h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nki.bme.hu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792896"/>
            <a:ext cx="8911687" cy="30513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endParaRPr lang="hu-HU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4701209"/>
            <a:ext cx="9088263" cy="17247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hu-HU" dirty="0"/>
          </a:p>
          <a:p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0074A7AF-64A5-4103-BDA6-ED9EE60F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893" y="2462336"/>
            <a:ext cx="5868535" cy="16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7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778467" y="99392"/>
            <a:ext cx="8911687" cy="1010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dirty="0"/>
              <a:t>PROGRAM TODAY</a:t>
            </a:r>
            <a:endParaRPr lang="hu-HU" sz="28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840013" y="1110086"/>
            <a:ext cx="9659033" cy="53518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MOBILITY FOR TRAINEESHIP (SMT)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>
                <a:solidFill>
                  <a:schemeClr val="tx1">
                    <a:lumMod val="75000"/>
                    <a:lumOff val="25000"/>
                  </a:schemeClr>
                </a:solidFill>
              </a:rPr>
              <a:t>ERASMUS+ ADDITIONAL FINANCIAL SUPPORT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PES PROGRAM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ATHENS PROGRAM</a:t>
            </a: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7BCD74E-4FDB-4E62-9A67-23634846F18C}"/>
              </a:ext>
            </a:extLst>
          </p:cNvPr>
          <p:cNvSpPr txBox="1"/>
          <p:nvPr/>
        </p:nvSpPr>
        <p:spPr>
          <a:xfrm>
            <a:off x="69670" y="4580709"/>
            <a:ext cx="145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</p:spTree>
    <p:extLst>
      <p:ext uri="{BB962C8B-B14F-4D97-AF65-F5344CB8AC3E}">
        <p14:creationId xmlns:p14="http://schemas.microsoft.com/office/powerpoint/2010/main" val="58529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7"/>
            <a:ext cx="8911687" cy="1010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u-HU" sz="3600" dirty="0"/>
              <a:t>ERASMUS+ </a:t>
            </a:r>
            <a:endParaRPr lang="hu-HU" sz="3600" b="1" dirty="0"/>
          </a:p>
          <a:p>
            <a:pPr algn="ctr"/>
            <a:r>
              <a:rPr lang="en-GB" sz="2800" b="1" dirty="0"/>
              <a:t>Student Mobility for Traineeships</a:t>
            </a:r>
            <a:r>
              <a:rPr lang="hu-HU" sz="2800" dirty="0"/>
              <a:t> </a:t>
            </a:r>
            <a:r>
              <a:rPr lang="hu-HU" sz="2800" b="1" dirty="0"/>
              <a:t>(SMT)</a:t>
            </a:r>
            <a:endParaRPr lang="hu-HU" sz="2800" dirty="0"/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406769"/>
            <a:ext cx="9088263" cy="53518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Traineeships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gain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international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experience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Host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company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laboratory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find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individually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Ongoing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Duration: min 2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12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months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Available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study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Wingdings 3" charset="2"/>
              <a:buChar char="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514350" indent="-514350">
              <a:buAutoNum type="arabicPeriod"/>
            </a:pP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During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must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student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status </a:t>
            </a:r>
          </a:p>
          <a:p>
            <a:pPr marL="514350" indent="-514350">
              <a:buAutoNum type="arabicPeriod"/>
            </a:pP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After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graduation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within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year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graduation</a:t>
            </a:r>
            <a:endParaRPr lang="hu-HU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Call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r>
              <a:rPr lang="hu-H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https://nki.bme.hu/SZAKGYAK</a:t>
            </a:r>
          </a:p>
          <a:p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hu-HU" dirty="0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37BCD74E-4FDB-4E62-9A67-23634846F18C}"/>
              </a:ext>
            </a:extLst>
          </p:cNvPr>
          <p:cNvSpPr txBox="1"/>
          <p:nvPr/>
        </p:nvSpPr>
        <p:spPr>
          <a:xfrm>
            <a:off x="69670" y="4580709"/>
            <a:ext cx="145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szakgyak@bme.hu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9BBFBD2-5D84-4269-8367-4DB0C8AC5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0"/>
            <a:ext cx="1818542" cy="1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41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34C57C-92F7-48D2-A66D-86A6BDFA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567" y="275348"/>
            <a:ext cx="8911687" cy="1147052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Erasmus+ </a:t>
            </a:r>
            <a:r>
              <a:rPr lang="hu-HU" sz="4000" b="1" dirty="0" err="1"/>
              <a:t>Additional</a:t>
            </a:r>
            <a:r>
              <a:rPr lang="hu-HU" sz="4000" b="1" dirty="0"/>
              <a:t> </a:t>
            </a:r>
            <a:r>
              <a:rPr lang="hu-HU" sz="4000" b="1" dirty="0" err="1"/>
              <a:t>financial</a:t>
            </a:r>
            <a:r>
              <a:rPr lang="hu-HU" sz="4000" b="1" dirty="0"/>
              <a:t> </a:t>
            </a:r>
            <a:r>
              <a:rPr lang="hu-HU" sz="4000" b="1" dirty="0" err="1"/>
              <a:t>supports</a:t>
            </a:r>
            <a:endParaRPr lang="hu-HU" sz="4000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F06D11-38A4-401F-AC56-9D06C1938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043" y="1784838"/>
            <a:ext cx="9449569" cy="5073162"/>
          </a:xfrm>
        </p:spPr>
        <p:txBody>
          <a:bodyPr>
            <a:normAutofit fontScale="85000" lnSpcReduction="10000"/>
          </a:bodyPr>
          <a:lstStyle/>
          <a:p>
            <a:r>
              <a:rPr lang="hu-HU" sz="4000" dirty="0" err="1"/>
              <a:t>Fewer</a:t>
            </a:r>
            <a:r>
              <a:rPr lang="hu-HU" sz="4000" dirty="0"/>
              <a:t> </a:t>
            </a:r>
            <a:r>
              <a:rPr lang="hu-HU" sz="4000" dirty="0" err="1"/>
              <a:t>opportunities</a:t>
            </a:r>
            <a:r>
              <a:rPr lang="hu-HU" sz="4000" dirty="0"/>
              <a:t>: 250 EUR/</a:t>
            </a:r>
            <a:r>
              <a:rPr lang="hu-HU" sz="4000" dirty="0" err="1"/>
              <a:t>months</a:t>
            </a:r>
            <a:endParaRPr lang="hu-HU" sz="4000" dirty="0"/>
          </a:p>
          <a:p>
            <a:r>
              <a:rPr lang="hu-HU" sz="4000" dirty="0" err="1"/>
              <a:t>Next</a:t>
            </a:r>
            <a:r>
              <a:rPr lang="hu-HU" sz="4000" dirty="0"/>
              <a:t> </a:t>
            </a:r>
            <a:r>
              <a:rPr lang="hu-HU" sz="4000" dirty="0" err="1"/>
              <a:t>deadline</a:t>
            </a:r>
            <a:r>
              <a:rPr lang="hu-HU" sz="4000" dirty="0"/>
              <a:t> </a:t>
            </a:r>
            <a:r>
              <a:rPr lang="hu-HU" sz="4000" dirty="0" err="1"/>
              <a:t>for</a:t>
            </a:r>
            <a:r>
              <a:rPr lang="hu-HU" sz="4000" dirty="0"/>
              <a:t> </a:t>
            </a:r>
            <a:r>
              <a:rPr lang="hu-HU" sz="4000" dirty="0" err="1"/>
              <a:t>applications</a:t>
            </a:r>
            <a:r>
              <a:rPr lang="hu-HU" sz="4000" dirty="0"/>
              <a:t>:  May, 2026</a:t>
            </a:r>
          </a:p>
          <a:p>
            <a:r>
              <a:rPr lang="hu-HU" sz="4000" u="sng" dirty="0" err="1"/>
              <a:t>Only</a:t>
            </a:r>
            <a:r>
              <a:rPr lang="hu-HU" sz="4000" u="sng" dirty="0"/>
              <a:t> </a:t>
            </a:r>
            <a:r>
              <a:rPr lang="hu-HU" sz="4000" u="sng" dirty="0" err="1"/>
              <a:t>if</a:t>
            </a:r>
            <a:r>
              <a:rPr lang="hu-HU" sz="4000" u="sng" dirty="0"/>
              <a:t> </a:t>
            </a:r>
            <a:r>
              <a:rPr lang="hu-HU" sz="4000" u="sng" dirty="0" err="1"/>
              <a:t>you</a:t>
            </a:r>
            <a:r>
              <a:rPr lang="hu-HU" sz="4000" u="sng" dirty="0"/>
              <a:t> </a:t>
            </a:r>
            <a:r>
              <a:rPr lang="hu-HU" sz="4000" u="sng" dirty="0" err="1"/>
              <a:t>have</a:t>
            </a:r>
            <a:r>
              <a:rPr lang="hu-HU" sz="4000" u="sng" dirty="0"/>
              <a:t> </a:t>
            </a:r>
            <a:r>
              <a:rPr lang="hu-HU" sz="4000" u="sng" dirty="0" err="1"/>
              <a:t>applied</a:t>
            </a:r>
            <a:r>
              <a:rPr lang="hu-HU" sz="4000" u="sng" dirty="0"/>
              <a:t> </a:t>
            </a:r>
            <a:r>
              <a:rPr lang="hu-HU" sz="4000" u="sng" dirty="0" err="1"/>
              <a:t>for</a:t>
            </a:r>
            <a:r>
              <a:rPr lang="hu-HU" sz="4000" u="sng" dirty="0"/>
              <a:t> a </a:t>
            </a:r>
            <a:r>
              <a:rPr lang="hu-HU" sz="4000" u="sng" dirty="0" err="1"/>
              <a:t>mobility</a:t>
            </a:r>
            <a:r>
              <a:rPr lang="hu-HU" sz="4000" u="sng" dirty="0"/>
              <a:t>! </a:t>
            </a:r>
          </a:p>
          <a:p>
            <a:r>
              <a:rPr lang="hu-HU" sz="4000" dirty="0"/>
              <a:t>Students </a:t>
            </a:r>
            <a:r>
              <a:rPr lang="hu-HU" sz="4000" dirty="0" err="1"/>
              <a:t>with</a:t>
            </a:r>
            <a:r>
              <a:rPr lang="hu-HU" sz="4000" dirty="0"/>
              <a:t> </a:t>
            </a:r>
            <a:r>
              <a:rPr lang="hu-HU" sz="4000" dirty="0" err="1"/>
              <a:t>disabilities</a:t>
            </a:r>
            <a:r>
              <a:rPr lang="hu-HU" sz="4000" dirty="0"/>
              <a:t> </a:t>
            </a:r>
            <a:r>
              <a:rPr lang="hu-HU" sz="4000" dirty="0" err="1"/>
              <a:t>or</a:t>
            </a:r>
            <a:r>
              <a:rPr lang="hu-HU" sz="4000" dirty="0"/>
              <a:t> </a:t>
            </a:r>
            <a:r>
              <a:rPr lang="hu-HU" sz="4000" dirty="0" err="1"/>
              <a:t>long-term</a:t>
            </a:r>
            <a:r>
              <a:rPr lang="hu-HU" sz="4000" dirty="0"/>
              <a:t> </a:t>
            </a:r>
            <a:r>
              <a:rPr lang="hu-HU" sz="4000" dirty="0" err="1"/>
              <a:t>illnesses</a:t>
            </a:r>
            <a:endParaRPr lang="hu-HU" sz="4000" dirty="0"/>
          </a:p>
          <a:p>
            <a:pPr lvl="1"/>
            <a:r>
              <a:rPr lang="hu-HU" sz="3800" dirty="0" err="1"/>
              <a:t>Amount</a:t>
            </a:r>
            <a:r>
              <a:rPr lang="hu-HU" sz="3800" dirty="0"/>
              <a:t>: </a:t>
            </a:r>
            <a:r>
              <a:rPr lang="hu-HU" sz="3800" dirty="0" err="1"/>
              <a:t>based</a:t>
            </a:r>
            <a:r>
              <a:rPr lang="hu-HU" sz="3800" dirty="0"/>
              <a:t> </a:t>
            </a:r>
            <a:r>
              <a:rPr lang="hu-HU" sz="3800" dirty="0" err="1"/>
              <a:t>on</a:t>
            </a:r>
            <a:r>
              <a:rPr lang="hu-HU" sz="3800" dirty="0"/>
              <a:t> </a:t>
            </a:r>
            <a:r>
              <a:rPr lang="hu-HU" sz="3800" dirty="0" err="1"/>
              <a:t>the</a:t>
            </a:r>
            <a:r>
              <a:rPr lang="hu-HU" sz="3800" dirty="0"/>
              <a:t> </a:t>
            </a:r>
            <a:r>
              <a:rPr lang="hu-HU" sz="3800" dirty="0" err="1"/>
              <a:t>opinion</a:t>
            </a:r>
            <a:r>
              <a:rPr lang="hu-HU" sz="3800" dirty="0"/>
              <a:t> of </a:t>
            </a:r>
            <a:r>
              <a:rPr lang="hu-HU" sz="3800" dirty="0" err="1"/>
              <a:t>the</a:t>
            </a:r>
            <a:r>
              <a:rPr lang="hu-HU" sz="3800" dirty="0"/>
              <a:t> </a:t>
            </a:r>
            <a:r>
              <a:rPr lang="hu-HU" sz="3800" dirty="0" err="1"/>
              <a:t>specialist</a:t>
            </a:r>
            <a:r>
              <a:rPr lang="hu-HU" sz="3800" dirty="0"/>
              <a:t> and </a:t>
            </a:r>
            <a:r>
              <a:rPr lang="hu-HU" sz="3800" dirty="0" err="1"/>
              <a:t>decided</a:t>
            </a:r>
            <a:r>
              <a:rPr lang="hu-HU" sz="3800" dirty="0"/>
              <a:t> </a:t>
            </a:r>
            <a:r>
              <a:rPr lang="hu-HU" sz="3800" dirty="0" err="1"/>
              <a:t>by</a:t>
            </a:r>
            <a:r>
              <a:rPr lang="hu-HU" sz="3800" dirty="0"/>
              <a:t> Tempus Public </a:t>
            </a:r>
            <a:r>
              <a:rPr lang="hu-HU" sz="3800" dirty="0" err="1"/>
              <a:t>Foundation</a:t>
            </a:r>
            <a:endParaRPr lang="hu-HU" sz="3800" dirty="0"/>
          </a:p>
          <a:p>
            <a:r>
              <a:rPr lang="hu-HU" sz="4000" dirty="0"/>
              <a:t>E-mail: </a:t>
            </a:r>
            <a:r>
              <a:rPr lang="hu-HU" sz="4000" u="sng" dirty="0">
                <a:hlinkClick r:id="rId2"/>
              </a:rPr>
              <a:t>erasmus.kieg@bme.hu</a:t>
            </a:r>
            <a:endParaRPr lang="hu-HU" sz="4000" u="sng" dirty="0"/>
          </a:p>
          <a:p>
            <a:r>
              <a:rPr lang="hu-HU" sz="4000" dirty="0"/>
              <a:t>https://nki.bme.hu/node/6140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04CD18D-9B02-4BB2-A537-E9B53BFA1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48629-816C-4977-A509-1918DEA4A72E}" type="slidenum">
              <a:rPr lang="hu-HU" smtClean="0"/>
              <a:t>4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7C01F4E-D8CF-48CB-81C9-73F722CFD7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0"/>
            <a:ext cx="1818542" cy="1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12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1732085" y="114723"/>
            <a:ext cx="9608700" cy="78390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b="1" dirty="0"/>
              <a:t>ERASMUS+ Program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1335315" y="1030515"/>
            <a:ext cx="10537371" cy="558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hu-HU" dirty="0"/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 err="1">
                <a:solidFill>
                  <a:schemeClr val="tx1"/>
                </a:solidFill>
              </a:rPr>
              <a:t>Traineeship</a:t>
            </a:r>
            <a:r>
              <a:rPr lang="hu-HU" sz="3600" dirty="0">
                <a:solidFill>
                  <a:schemeClr val="tx1"/>
                </a:solidFill>
              </a:rPr>
              <a:t> program: </a:t>
            </a:r>
            <a:r>
              <a:rPr lang="hu-HU" sz="3600" dirty="0">
                <a:solidFill>
                  <a:srgbClr val="0070C0"/>
                </a:solidFill>
              </a:rPr>
              <a:t>szakgyak@bme.hu</a:t>
            </a:r>
            <a:endParaRPr lang="hu-HU" sz="3600" dirty="0">
              <a:solidFill>
                <a:schemeClr val="tx1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>
                <a:solidFill>
                  <a:schemeClr val="tx1"/>
                </a:solidFill>
              </a:rPr>
              <a:t>Staff </a:t>
            </a:r>
            <a:r>
              <a:rPr lang="hu-HU" sz="3600" dirty="0" err="1">
                <a:solidFill>
                  <a:schemeClr val="tx1"/>
                </a:solidFill>
              </a:rPr>
              <a:t>mobility</a:t>
            </a:r>
            <a:r>
              <a:rPr lang="hu-HU" sz="3600" dirty="0">
                <a:solidFill>
                  <a:schemeClr val="tx1"/>
                </a:solidFill>
              </a:rPr>
              <a:t>: </a:t>
            </a:r>
            <a:r>
              <a:rPr lang="hu-HU" sz="3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szemelyzetimobilitas@bme.hu</a:t>
            </a:r>
            <a:endParaRPr lang="hu-HU" sz="3400" b="1" dirty="0">
              <a:solidFill>
                <a:srgbClr val="0070C0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 Abroad</a:t>
            </a:r>
            <a:r>
              <a:rPr lang="hu-HU" sz="3600" dirty="0">
                <a:solidFill>
                  <a:schemeClr val="tx1"/>
                </a:solidFill>
              </a:rPr>
              <a:t> </a:t>
            </a:r>
            <a:r>
              <a:rPr lang="hu-HU" sz="3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erasmus@bme.hu</a:t>
            </a:r>
            <a:endParaRPr lang="hu-HU" sz="3400" b="1" dirty="0">
              <a:solidFill>
                <a:srgbClr val="0070C0"/>
              </a:solidFill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700" dirty="0">
                <a:solidFill>
                  <a:schemeClr val="tx1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BIP </a:t>
            </a:r>
            <a:r>
              <a:rPr lang="hu-HU" sz="3600" dirty="0"/>
              <a:t>				</a:t>
            </a:r>
            <a:r>
              <a:rPr lang="hu-HU" sz="3600" b="1" dirty="0">
                <a:solidFill>
                  <a:srgbClr val="0070C0"/>
                </a:solidFill>
              </a:rPr>
              <a:t>bip@bme.hu</a:t>
            </a:r>
            <a:endParaRPr lang="hu-HU" sz="3600" dirty="0">
              <a:hlinkClick r:id="" action="ppaction://noaction"/>
            </a:endParaRP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r>
              <a:rPr lang="hu-HU" sz="3600" dirty="0" err="1">
                <a:hlinkClick r:id="" action="ppaction://noaction"/>
              </a:rPr>
              <a:t>Webpage</a:t>
            </a:r>
            <a:r>
              <a:rPr lang="hu-HU" sz="3600" dirty="0">
                <a:hlinkClick r:id="" action="ppaction://noaction"/>
              </a:rPr>
              <a:t>:</a:t>
            </a:r>
            <a:r>
              <a:rPr lang="hu-HU" sz="3600" u="sng" dirty="0">
                <a:hlinkClick r:id="" action="ppaction://noaction"/>
              </a:rPr>
              <a:t> </a:t>
            </a:r>
            <a:r>
              <a:rPr lang="hu-HU" sz="3600" u="sng" dirty="0">
                <a:hlinkClick r:id="rId4"/>
              </a:rPr>
              <a:t>http://nki.bme.hu/</a:t>
            </a:r>
            <a:r>
              <a:rPr lang="hu-HU" sz="3600" u="sng" dirty="0"/>
              <a:t> </a:t>
            </a:r>
          </a:p>
          <a:p>
            <a:pPr marL="430213">
              <a:spcAft>
                <a:spcPts val="2000"/>
              </a:spcAft>
            </a:pPr>
            <a:r>
              <a:rPr lang="hu-HU" sz="3600" u="sng" dirty="0"/>
              <a:t>https://nki.bme.hu/ERASMUS%20BIP%20for%20Students</a:t>
            </a:r>
          </a:p>
          <a:p>
            <a:pPr marL="715963" indent="-285750">
              <a:spcAft>
                <a:spcPts val="2000"/>
              </a:spcAft>
              <a:buFont typeface="Wingdings 3" charset="2"/>
              <a:buChar char=""/>
            </a:pPr>
            <a:endParaRPr lang="hu-HU" sz="2200" b="1" dirty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hu-HU" sz="3600" b="1" dirty="0"/>
          </a:p>
        </p:txBody>
      </p:sp>
      <p:sp>
        <p:nvSpPr>
          <p:cNvPr id="2" name="Dátum helye 1">
            <a:extLst>
              <a:ext uri="{FF2B5EF4-FFF2-40B4-BE49-F238E27FC236}">
                <a16:creationId xmlns:a16="http://schemas.microsoft.com/office/drawing/2014/main" id="{21FA3833-80BD-49D4-8F76-87775A44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6AC2-F9A2-4644-8945-5599ECD72CCC}" type="datetime1">
              <a:rPr lang="hu-HU" smtClean="0"/>
              <a:t>2026. 01. 14.</a:t>
            </a:fld>
            <a:endParaRPr lang="hu-HU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D0C9E3-A87A-4FDD-87E4-B8C5117B6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9006" y="4529540"/>
            <a:ext cx="1102574" cy="365125"/>
          </a:xfrm>
        </p:spPr>
        <p:txBody>
          <a:bodyPr/>
          <a:lstStyle/>
          <a:p>
            <a:r>
              <a:rPr lang="hu-HU" dirty="0">
                <a:solidFill>
                  <a:schemeClr val="bg1"/>
                </a:solidFill>
              </a:rPr>
              <a:t> </a:t>
            </a:r>
          </a:p>
          <a:p>
            <a:r>
              <a:rPr lang="hu-HU" dirty="0">
                <a:solidFill>
                  <a:schemeClr val="bg1"/>
                </a:solidFill>
              </a:rPr>
              <a:t>nki.bme.hu</a:t>
            </a:r>
          </a:p>
          <a:p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A14A8277-DE47-43CF-A906-066A47916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154" y="0"/>
            <a:ext cx="1818542" cy="101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7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>
            <a:extLst>
              <a:ext uri="{FF2B5EF4-FFF2-40B4-BE49-F238E27FC236}">
                <a16:creationId xmlns:a16="http://schemas.microsoft.com/office/drawing/2014/main" id="{C5005592-5789-4731-A82F-6B334952276B}"/>
              </a:ext>
            </a:extLst>
          </p:cNvPr>
          <p:cNvSpPr txBox="1">
            <a:spLocks/>
          </p:cNvSpPr>
          <p:nvPr/>
        </p:nvSpPr>
        <p:spPr>
          <a:xfrm>
            <a:off x="2525813" y="246606"/>
            <a:ext cx="8911687" cy="92621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Huni_Quorum Medium BT" panose="020E0603030505020404" pitchFamily="34" charset="-18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ATHENS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(Advanced Technologies in </a:t>
            </a:r>
            <a:r>
              <a:rPr kumimoji="0" lang="hu-HU" sz="1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Higher</a:t>
            </a:r>
            <a:r>
              <a:rPr kumimoji="0" lang="hu-HU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j-ea"/>
                <a:cs typeface="+mj-cs"/>
              </a:rPr>
              <a:t> Education Network/Socrates)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853823FA-9ABE-4CDB-A1E8-F3D021EB5BAC}"/>
              </a:ext>
            </a:extLst>
          </p:cNvPr>
          <p:cNvSpPr txBox="1">
            <a:spLocks/>
          </p:cNvSpPr>
          <p:nvPr/>
        </p:nvSpPr>
        <p:spPr>
          <a:xfrm>
            <a:off x="2349237" y="1172817"/>
            <a:ext cx="9088263" cy="55162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Huni_Quorum Medium BT" panose="020E0603030505020404" pitchFamily="34" charset="-18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nki.bme.hu/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BMEAthens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Next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session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: 14 – 21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March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, 2026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r>
              <a:rPr lang="hu-HU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Application</a:t>
            </a:r>
            <a:r>
              <a:rPr lang="hu-H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deadline</a:t>
            </a:r>
            <a:r>
              <a:rPr lang="hu-HU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: 21 </a:t>
            </a:r>
            <a:r>
              <a:rPr lang="hu-HU" b="1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January</a:t>
            </a:r>
            <a:r>
              <a:rPr kumimoji="0" lang="hu-H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15 partner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institution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 1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week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intensive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course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,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twice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 a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year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 (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March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, Nov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ember)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1 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credit/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course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The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course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is free of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charge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Huni_Quorum Medium BT" panose="020E0603030505020404" pitchFamily="34" charset="-18"/>
                <a:ea typeface="+mn-ea"/>
                <a:cs typeface="+mn-cs"/>
              </a:rPr>
              <a:t>,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travel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and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accomodation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costs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are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financed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by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the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students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hu-HU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or</a:t>
            </a:r>
            <a:r>
              <a:rPr lang="hu-HU" dirty="0">
                <a:solidFill>
                  <a:prstClr val="black">
                    <a:lumMod val="65000"/>
                    <a:lumOff val="35000"/>
                  </a:prstClr>
                </a:solidFill>
              </a:rPr>
              <a:t> BIP</a:t>
            </a:r>
            <a:endParaRPr kumimoji="0" lang="hu-H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Huni_Quorum Medium BT" panose="020E0603030505020404" pitchFamily="34" charset="-18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8879761-AE76-43E1-80D3-FAB458D7B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317" y="4648087"/>
            <a:ext cx="1152244" cy="146316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71FA841-BB51-4386-AA32-1B2AADD5A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871" y="141831"/>
            <a:ext cx="4169585" cy="2654736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2C4F672-1494-409D-9F8B-4F93C76222D7}"/>
              </a:ext>
            </a:extLst>
          </p:cNvPr>
          <p:cNvSpPr txBox="1"/>
          <p:nvPr/>
        </p:nvSpPr>
        <p:spPr>
          <a:xfrm>
            <a:off x="0" y="4532671"/>
            <a:ext cx="1563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nki.bme.hu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5302CBFD-CAD6-9DEE-C940-AACBBCA10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218" y="4408098"/>
            <a:ext cx="8342445" cy="224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4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A85356-9C06-46A9-BDA6-2A08D13E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940" y="235132"/>
            <a:ext cx="7120844" cy="1619794"/>
          </a:xfrm>
        </p:spPr>
        <p:txBody>
          <a:bodyPr>
            <a:normAutofit fontScale="90000"/>
          </a:bodyPr>
          <a:lstStyle/>
          <a:p>
            <a:r>
              <a:rPr lang="hu-HU" dirty="0"/>
              <a:t>Pan-European Seal </a:t>
            </a:r>
            <a:br>
              <a:rPr lang="hu-HU" dirty="0"/>
            </a:br>
            <a:r>
              <a:rPr lang="hu-HU" dirty="0"/>
              <a:t>(PES) 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0DA9B2B-8BAC-437D-8A6E-D3A64CF7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8300" y="1868716"/>
            <a:ext cx="9360626" cy="454079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tx1"/>
                </a:solidFill>
              </a:rPr>
              <a:t>Professional, </a:t>
            </a:r>
            <a:r>
              <a:rPr lang="hu-HU" dirty="0" err="1">
                <a:solidFill>
                  <a:schemeClr val="tx1"/>
                </a:solidFill>
              </a:rPr>
              <a:t>paid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traineeship</a:t>
            </a:r>
            <a:r>
              <a:rPr lang="hu-HU" dirty="0">
                <a:solidFill>
                  <a:schemeClr val="tx1"/>
                </a:solidFill>
              </a:rPr>
              <a:t> program at EU </a:t>
            </a:r>
            <a:r>
              <a:rPr lang="hu-HU" dirty="0" err="1">
                <a:solidFill>
                  <a:schemeClr val="tx1"/>
                </a:solidFill>
              </a:rPr>
              <a:t>bodies</a:t>
            </a:r>
            <a:r>
              <a:rPr lang="hu-HU" dirty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b="1" dirty="0" err="1">
                <a:solidFill>
                  <a:schemeClr val="tx1"/>
                </a:solidFill>
              </a:rPr>
              <a:t>Who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can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apply</a:t>
            </a:r>
            <a:r>
              <a:rPr lang="hu-HU" b="1" dirty="0">
                <a:solidFill>
                  <a:schemeClr val="tx1"/>
                </a:solidFill>
              </a:rPr>
              <a:t>? </a:t>
            </a:r>
            <a:r>
              <a:rPr lang="hu-HU" dirty="0" err="1">
                <a:solidFill>
                  <a:schemeClr val="tx1"/>
                </a:solidFill>
              </a:rPr>
              <a:t>Final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year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BSc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MSc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or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graduated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MSc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r>
              <a:rPr lang="hu-HU" dirty="0">
                <a:solidFill>
                  <a:schemeClr val="tx1"/>
                </a:solidFill>
              </a:rPr>
              <a:t>, PhD </a:t>
            </a:r>
            <a:r>
              <a:rPr lang="hu-HU" dirty="0" err="1">
                <a:solidFill>
                  <a:schemeClr val="tx1"/>
                </a:solidFill>
              </a:rPr>
              <a:t>students</a:t>
            </a:r>
            <a:endParaRPr lang="hu-HU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tx1"/>
                </a:solidFill>
              </a:rPr>
              <a:t>Location</a:t>
            </a:r>
            <a:r>
              <a:rPr lang="hu-HU" dirty="0">
                <a:solidFill>
                  <a:schemeClr val="tx1"/>
                </a:solidFill>
              </a:rPr>
              <a:t> of </a:t>
            </a:r>
            <a:r>
              <a:rPr lang="hu-HU" dirty="0" err="1">
                <a:solidFill>
                  <a:schemeClr val="tx1"/>
                </a:solidFill>
              </a:rPr>
              <a:t>the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err="1">
                <a:solidFill>
                  <a:schemeClr val="tx1"/>
                </a:solidFill>
              </a:rPr>
              <a:t>traineeship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dirty="0">
                <a:solidFill>
                  <a:schemeClr val="tx1"/>
                </a:solidFill>
              </a:rPr>
              <a:t>EUIPO: </a:t>
            </a:r>
            <a:r>
              <a:rPr lang="hu-HU" dirty="0" err="1">
                <a:solidFill>
                  <a:schemeClr val="tx1"/>
                </a:solidFill>
              </a:rPr>
              <a:t>Alicante</a:t>
            </a:r>
            <a:r>
              <a:rPr lang="hu-HU" dirty="0">
                <a:solidFill>
                  <a:schemeClr val="tx1"/>
                </a:solidFill>
              </a:rPr>
              <a:t>        The </a:t>
            </a:r>
            <a:r>
              <a:rPr lang="hu-HU" dirty="0" err="1">
                <a:solidFill>
                  <a:schemeClr val="tx1"/>
                </a:solidFill>
              </a:rPr>
              <a:t>Hague</a:t>
            </a:r>
            <a:r>
              <a:rPr lang="hu-HU" dirty="0">
                <a:solidFill>
                  <a:schemeClr val="tx1"/>
                </a:solidFill>
              </a:rPr>
              <a:t>                                               EPO: München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4B7C3C24-579B-483B-8C8B-75B931ECF8CD}"/>
              </a:ext>
            </a:extLst>
          </p:cNvPr>
          <p:cNvSpPr txBox="1"/>
          <p:nvPr/>
        </p:nvSpPr>
        <p:spPr>
          <a:xfrm>
            <a:off x="1" y="4537166"/>
            <a:ext cx="132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>
                <a:solidFill>
                  <a:schemeClr val="bg1"/>
                </a:solidFill>
              </a:rPr>
              <a:t>NKI</a:t>
            </a:r>
          </a:p>
          <a:p>
            <a:r>
              <a:rPr lang="hu-HU" sz="800" dirty="0">
                <a:solidFill>
                  <a:schemeClr val="bg1"/>
                </a:solidFill>
              </a:rPr>
              <a:t>internationalrelations@bme.hu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1DB97A4-3D28-4BED-88A3-736063FC34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0940" y="3836683"/>
            <a:ext cx="4505634" cy="2328986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6821DEC-7B77-4337-B5CD-4B20B6FC86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764" y="3809477"/>
            <a:ext cx="3892175" cy="2328986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D0EBD868-C153-49E8-BDAC-9C5B397E3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488" y="235132"/>
            <a:ext cx="5027135" cy="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679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A85356-9C06-46A9-BDA6-2A08D13E24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0940" y="235132"/>
            <a:ext cx="7120844" cy="1619794"/>
          </a:xfrm>
        </p:spPr>
        <p:txBody>
          <a:bodyPr>
            <a:normAutofit/>
          </a:bodyPr>
          <a:lstStyle/>
          <a:p>
            <a:r>
              <a:rPr lang="hu-HU" dirty="0"/>
              <a:t>PES Program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0DA9B2B-8BAC-437D-8A6E-D3A64CF79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3966" y="1854926"/>
            <a:ext cx="8995954" cy="4545874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3900" dirty="0">
                <a:solidFill>
                  <a:schemeClr val="tx1"/>
                </a:solidFill>
              </a:rPr>
              <a:t>BME </a:t>
            </a:r>
            <a:r>
              <a:rPr lang="hu-HU" sz="3900" dirty="0" err="1">
                <a:solidFill>
                  <a:schemeClr val="tx1"/>
                </a:solidFill>
              </a:rPr>
              <a:t>Application</a:t>
            </a:r>
            <a:r>
              <a:rPr lang="hu-HU" sz="3900" dirty="0">
                <a:solidFill>
                  <a:schemeClr val="tx1"/>
                </a:solidFill>
              </a:rPr>
              <a:t> </a:t>
            </a:r>
            <a:r>
              <a:rPr lang="hu-HU" sz="3900" dirty="0" err="1">
                <a:solidFill>
                  <a:schemeClr val="tx1"/>
                </a:solidFill>
              </a:rPr>
              <a:t>procedure</a:t>
            </a:r>
            <a:r>
              <a:rPr lang="hu-HU" sz="3900" dirty="0">
                <a:solidFill>
                  <a:schemeClr val="tx1"/>
                </a:solidFill>
              </a:rPr>
              <a:t>: </a:t>
            </a:r>
          </a:p>
          <a:p>
            <a:endParaRPr lang="hu-HU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1"/>
                </a:solidFill>
              </a:rPr>
              <a:t>1. BME </a:t>
            </a:r>
            <a:r>
              <a:rPr lang="hu-HU" sz="2800" dirty="0" err="1">
                <a:solidFill>
                  <a:schemeClr val="tx1"/>
                </a:solidFill>
              </a:rPr>
              <a:t>application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until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b="1" dirty="0">
                <a:solidFill>
                  <a:srgbClr val="FF0000"/>
                </a:solidFill>
              </a:rPr>
              <a:t>16.02. 2026</a:t>
            </a:r>
          </a:p>
          <a:p>
            <a:r>
              <a:rPr lang="hu-HU" sz="2800" b="1" dirty="0">
                <a:solidFill>
                  <a:schemeClr val="tx1"/>
                </a:solidFill>
              </a:rPr>
              <a:t>		MOTIVATION LETTER IS THE MOST IMPORTANT!</a:t>
            </a:r>
            <a:endParaRPr lang="hu-HU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1"/>
                </a:solidFill>
              </a:rPr>
              <a:t>2. </a:t>
            </a:r>
            <a:r>
              <a:rPr lang="hu-HU" sz="2800" dirty="0" err="1">
                <a:solidFill>
                  <a:schemeClr val="tx1"/>
                </a:solidFill>
              </a:rPr>
              <a:t>selected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students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are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nominated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to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the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bodies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2800" dirty="0">
                <a:solidFill>
                  <a:schemeClr val="tx1"/>
                </a:solidFill>
              </a:rPr>
              <a:t>3. Students </a:t>
            </a:r>
            <a:r>
              <a:rPr lang="hu-HU" sz="2800" dirty="0" err="1">
                <a:solidFill>
                  <a:schemeClr val="tx1"/>
                </a:solidFill>
              </a:rPr>
              <a:t>apply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individually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u-HU" sz="4000" dirty="0" err="1">
                <a:solidFill>
                  <a:schemeClr val="tx1"/>
                </a:solidFill>
              </a:rPr>
              <a:t>Further</a:t>
            </a:r>
            <a:r>
              <a:rPr lang="hu-HU" sz="4000" dirty="0">
                <a:solidFill>
                  <a:schemeClr val="tx1"/>
                </a:solidFill>
              </a:rPr>
              <a:t> </a:t>
            </a:r>
            <a:r>
              <a:rPr lang="hu-HU" sz="4000" dirty="0" err="1">
                <a:solidFill>
                  <a:schemeClr val="tx1"/>
                </a:solidFill>
              </a:rPr>
              <a:t>info</a:t>
            </a:r>
            <a:r>
              <a:rPr lang="hu-HU" sz="4000" dirty="0">
                <a:solidFill>
                  <a:schemeClr val="tx1"/>
                </a:solidFill>
              </a:rPr>
              <a:t>:  https://nki.bme.hu/node/6014</a:t>
            </a:r>
          </a:p>
          <a:p>
            <a:endParaRPr lang="hu-HU" dirty="0"/>
          </a:p>
        </p:txBody>
      </p:sp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D0EBD868-C153-49E8-BDAC-9C5B397E3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488" y="235132"/>
            <a:ext cx="5027135" cy="8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5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B90A420-38E8-4036-B9F3-77B4576634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Thank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attention</a:t>
            </a:r>
            <a:r>
              <a:rPr lang="hu-HU" dirty="0"/>
              <a:t>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4E32314-1826-4C58-9D9E-F772DDAB96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345844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2846</TotalTime>
  <Words>427</Words>
  <Application>Microsoft Office PowerPoint</Application>
  <PresentationFormat>Szélesvásznú</PresentationFormat>
  <Paragraphs>65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Huni_Quorum Medium BT</vt:lpstr>
      <vt:lpstr>Wingdings</vt:lpstr>
      <vt:lpstr>Wingdings 3</vt:lpstr>
      <vt:lpstr>Szálak</vt:lpstr>
      <vt:lpstr>PowerPoint-bemutató</vt:lpstr>
      <vt:lpstr>PowerPoint-bemutató</vt:lpstr>
      <vt:lpstr>PowerPoint-bemutató</vt:lpstr>
      <vt:lpstr>Erasmus+ Additional financial supports</vt:lpstr>
      <vt:lpstr>PowerPoint-bemutató</vt:lpstr>
      <vt:lpstr>PowerPoint-bemutató</vt:lpstr>
      <vt:lpstr>Pan-European Seal  (PES) Program</vt:lpstr>
      <vt:lpstr>PES Program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Gali Diána Zsuzsánna</dc:creator>
  <cp:lastModifiedBy>Lesetár Zsolt</cp:lastModifiedBy>
  <cp:revision>171</cp:revision>
  <cp:lastPrinted>2021-12-09T09:56:03Z</cp:lastPrinted>
  <dcterms:created xsi:type="dcterms:W3CDTF">2021-10-19T06:53:01Z</dcterms:created>
  <dcterms:modified xsi:type="dcterms:W3CDTF">2026-01-14T14:17:03Z</dcterms:modified>
</cp:coreProperties>
</file>