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6" r:id="rId2"/>
    <p:sldId id="291" r:id="rId3"/>
    <p:sldId id="292" r:id="rId4"/>
    <p:sldId id="257" r:id="rId5"/>
    <p:sldId id="284" r:id="rId6"/>
    <p:sldId id="294" r:id="rId7"/>
    <p:sldId id="285" r:id="rId8"/>
    <p:sldId id="293" r:id="rId9"/>
    <p:sldId id="267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4668"/>
  </p:normalViewPr>
  <p:slideViewPr>
    <p:cSldViewPr snapToGrid="0">
      <p:cViewPr varScale="1">
        <p:scale>
          <a:sx n="107" d="100"/>
          <a:sy n="107" d="100"/>
        </p:scale>
        <p:origin x="134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Diagramcím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E-A644-A5D6-D18CA673E73E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2E-A644-A5D6-D18CA673E73E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2E-A644-A5D6-D18CA673E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2285744"/>
        <c:axId val="1482670720"/>
      </c:barChart>
      <c:catAx>
        <c:axId val="148228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endParaRPr lang="hu-HU"/>
          </a:p>
        </c:txPr>
        <c:crossAx val="1482670720"/>
        <c:crosses val="autoZero"/>
        <c:auto val="1"/>
        <c:lblAlgn val="ctr"/>
        <c:lblOffset val="100"/>
        <c:noMultiLvlLbl val="0"/>
      </c:catAx>
      <c:valAx>
        <c:axId val="148267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endParaRPr lang="hu-HU"/>
          </a:p>
        </c:txPr>
        <c:crossAx val="148228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720C84DD-4508-8F1C-DAAB-D763951A14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F163A6C-C75E-54AB-265C-3CAA0519AF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EBB29-5D31-294E-A705-7058734D5DD5}" type="datetimeFigureOut">
              <a:rPr lang="hu-HU" smtClean="0"/>
              <a:t>2025. 03. 20.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78A3E70-DDD3-8A86-28B3-EC62BA563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010D189-C0F4-C540-2B5C-C6631EBAC6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A53F-B777-C340-A949-23371C2B4D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994184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13FE6-01E4-BF49-9BA3-28BF24449769}" type="datetimeFigureOut">
              <a:rPr lang="hu-HU" smtClean="0"/>
              <a:t>2025. 03. 20.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0CB6-B1EF-FF4C-87C1-D54FD649E3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31412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DD46F22E-80BB-75E4-EF28-98629A0431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2981" y="-95347"/>
            <a:ext cx="12337961" cy="7048691"/>
          </a:xfrm>
          <a:prstGeom prst="rect">
            <a:avLst/>
          </a:prstGeom>
          <a:gradFill flip="none" rotWithShape="1">
            <a:gsLst>
              <a:gs pos="0">
                <a:srgbClr val="862633">
                  <a:shade val="30000"/>
                  <a:satMod val="115000"/>
                </a:srgbClr>
              </a:gs>
              <a:gs pos="50000">
                <a:srgbClr val="862633">
                  <a:shade val="67500"/>
                  <a:satMod val="115000"/>
                </a:srgbClr>
              </a:gs>
              <a:gs pos="100000">
                <a:srgbClr val="862633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9EEE149-96BA-44B6-F03A-AB3A98EF2B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38200" y="1627678"/>
            <a:ext cx="4982705" cy="343923"/>
          </a:xfrm>
        </p:spPr>
        <p:txBody>
          <a:bodyPr anchor="b"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Budapesti Műszaki és Gazdaságtudományi Egyetem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A14985E-F288-F71C-546E-C3432BF8B8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04644"/>
            <a:ext cx="5651090" cy="455612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Prezentáció címe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AB0969-DE04-E0D2-7759-D39F81FB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57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3CB596-59A1-3640-9B18-4AD50EDFACDB}" type="datetime1">
              <a:rPr lang="hu-HU" smtClean="0"/>
              <a:t>2025. 03. 20.</a:t>
            </a:fld>
            <a:endParaRPr lang="hu-HU" dirty="0"/>
          </a:p>
        </p:txBody>
      </p:sp>
      <p:pic>
        <p:nvPicPr>
          <p:cNvPr id="8" name="Kép 7" descr="A képen szöveg, kör, ablak, Betűtípus látható&#10;&#10;Automatikusan generált leírás">
            <a:extLst>
              <a:ext uri="{FF2B5EF4-FFF2-40B4-BE49-F238E27FC236}">
                <a16:creationId xmlns:a16="http://schemas.microsoft.com/office/drawing/2014/main" id="{5614E940-35FD-4702-D76F-2C539491B4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6526" y="937647"/>
            <a:ext cx="5042357" cy="4982705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F3529C7B-6A75-CF57-0E1B-A88EF631160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43223"/>
            <a:ext cx="581439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zöveg helye 14">
            <a:extLst>
              <a:ext uri="{FF2B5EF4-FFF2-40B4-BE49-F238E27FC236}">
                <a16:creationId xmlns:a16="http://schemas.microsoft.com/office/drawing/2014/main" id="{015B4D32-8B02-C87B-4FFB-FF9B33FC10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838200" y="3694626"/>
            <a:ext cx="5651500" cy="530225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21273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mi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>
            <a:extLst>
              <a:ext uri="{FF2B5EF4-FFF2-40B4-BE49-F238E27FC236}">
                <a16:creationId xmlns:a16="http://schemas.microsoft.com/office/drawing/2014/main" id="{C661A996-3D6C-C953-404F-BEA81F28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49CB-77E0-1F4B-ADD6-2706839D0DB8}" type="datetime1">
              <a:rPr lang="hu-HU" smtClean="0"/>
              <a:t>2025. 03. 20.</a:t>
            </a:fld>
            <a:endParaRPr lang="hu-HU"/>
          </a:p>
        </p:txBody>
      </p:sp>
      <p:pic>
        <p:nvPicPr>
          <p:cNvPr id="8" name="Kép 7" descr="A képen képernyőkép, épület, művészet látható&#10;&#10;Automatikusan generált leírás">
            <a:extLst>
              <a:ext uri="{FF2B5EF4-FFF2-40B4-BE49-F238E27FC236}">
                <a16:creationId xmlns:a16="http://schemas.microsoft.com/office/drawing/2014/main" id="{24D6B4A1-4630-2688-9619-A8C761A4A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25" y="429977"/>
            <a:ext cx="1099375" cy="309005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3CD74BEB-24F4-F91F-2586-080AB9A6126B}"/>
              </a:ext>
            </a:extLst>
          </p:cNvPr>
          <p:cNvCxnSpPr>
            <a:cxnSpLocks/>
          </p:cNvCxnSpPr>
          <p:nvPr userDrawn="1"/>
        </p:nvCxnSpPr>
        <p:spPr>
          <a:xfrm>
            <a:off x="838200" y="828676"/>
            <a:ext cx="10515600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22C48C40-9E0E-983D-7B88-774DAB33032A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46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rgbClr val="862633"/>
                </a:solidFill>
                <a:latin typeface="Huni_Quorum Medium BT" panose="020E06030305050204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hu-HU" dirty="0"/>
              <a:t>Szakasz címe</a:t>
            </a:r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6074806F-8404-DE26-6928-31A6EEDCF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62633"/>
                </a:solidFill>
                <a:latin typeface="Huni_Quorum Medium BT" panose="020E0603030505020404" pitchFamily="34" charset="0"/>
              </a:defRPr>
            </a:lvl1pPr>
          </a:lstStyle>
          <a:p>
            <a:r>
              <a:rPr lang="hu-HU" dirty="0"/>
              <a:t>Budapesti Műszaki és Gazdaságtudományi Egyetem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0BB014-8B38-CF54-55B8-4832195A55C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9826531"/>
              </p:ext>
            </p:extLst>
          </p:nvPr>
        </p:nvGraphicFramePr>
        <p:xfrm>
          <a:off x="838200" y="1184856"/>
          <a:ext cx="10515600" cy="463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504E91BB-EDAC-5497-C558-7540942AB0BD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45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 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DD46F22E-80BB-75E4-EF28-98629A0431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2981" y="-95347"/>
            <a:ext cx="12337961" cy="7048691"/>
          </a:xfrm>
          <a:prstGeom prst="rect">
            <a:avLst/>
          </a:prstGeom>
          <a:gradFill flip="none" rotWithShape="1">
            <a:gsLst>
              <a:gs pos="0">
                <a:srgbClr val="862633">
                  <a:shade val="30000"/>
                  <a:satMod val="115000"/>
                </a:srgbClr>
              </a:gs>
              <a:gs pos="50000">
                <a:srgbClr val="862633">
                  <a:shade val="67500"/>
                  <a:satMod val="115000"/>
                </a:srgbClr>
              </a:gs>
              <a:gs pos="100000">
                <a:srgbClr val="862633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9EEE149-96BA-44B6-F03A-AB3A98EF2B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38200" y="1627678"/>
            <a:ext cx="4982705" cy="343923"/>
          </a:xfrm>
        </p:spPr>
        <p:txBody>
          <a:bodyPr anchor="b"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Budapesti Műszaki és Gazdaságtudományi Egyetem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A14985E-F288-F71C-546E-C3432BF8B8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04644"/>
            <a:ext cx="3767798" cy="455612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Zárszó</a:t>
            </a:r>
          </a:p>
        </p:txBody>
      </p:sp>
      <p:pic>
        <p:nvPicPr>
          <p:cNvPr id="8" name="Kép 7" descr="A képen szöveg, kör, ablak, Betűtípus látható&#10;&#10;Automatikusan generált leírás">
            <a:extLst>
              <a:ext uri="{FF2B5EF4-FFF2-40B4-BE49-F238E27FC236}">
                <a16:creationId xmlns:a16="http://schemas.microsoft.com/office/drawing/2014/main" id="{5614E940-35FD-4702-D76F-2C539491B4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6526" y="937647"/>
            <a:ext cx="5042357" cy="4982705"/>
          </a:xfrm>
          <a:prstGeom prst="rect">
            <a:avLst/>
          </a:prstGeom>
        </p:spPr>
      </p:pic>
      <p:sp>
        <p:nvSpPr>
          <p:cNvPr id="20" name="Dátum helye 3">
            <a:extLst>
              <a:ext uri="{FF2B5EF4-FFF2-40B4-BE49-F238E27FC236}">
                <a16:creationId xmlns:a16="http://schemas.microsoft.com/office/drawing/2014/main" id="{05A76B39-EB44-F612-DDEC-7C2AFE94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57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3CB596-59A1-3640-9B18-4AD50EDFACDB}" type="datetime1">
              <a:rPr lang="hu-HU" smtClean="0"/>
              <a:t>2025. 03. 20.</a:t>
            </a:fld>
            <a:endParaRPr lang="hu-HU" dirty="0"/>
          </a:p>
        </p:txBody>
      </p: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7B822CC5-5617-C673-F4BA-F1B2A6E1C35D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9604"/>
            <a:ext cx="581439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zöveg helye 14">
            <a:extLst>
              <a:ext uri="{FF2B5EF4-FFF2-40B4-BE49-F238E27FC236}">
                <a16:creationId xmlns:a16="http://schemas.microsoft.com/office/drawing/2014/main" id="{2F13965F-C2C9-EEE1-394C-1B14706FBB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694626"/>
            <a:ext cx="5651500" cy="530225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220899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 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DD46F22E-80BB-75E4-EF28-98629A0431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2981" y="-95347"/>
            <a:ext cx="12337961" cy="7048691"/>
          </a:xfrm>
          <a:prstGeom prst="rect">
            <a:avLst/>
          </a:prstGeom>
          <a:gradFill flip="none" rotWithShape="1">
            <a:gsLst>
              <a:gs pos="0">
                <a:srgbClr val="862633">
                  <a:shade val="30000"/>
                  <a:satMod val="115000"/>
                </a:srgbClr>
              </a:gs>
              <a:gs pos="50000">
                <a:srgbClr val="862633">
                  <a:shade val="67500"/>
                  <a:satMod val="115000"/>
                </a:srgbClr>
              </a:gs>
              <a:gs pos="100000">
                <a:srgbClr val="862633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3F468716-646D-F144-5759-9E89AB2BD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36145"/>
            <a:ext cx="10515600" cy="655491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Zárszó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FF461BB6-14BC-DCB3-262D-FF8E265C022F}"/>
              </a:ext>
            </a:extLst>
          </p:cNvPr>
          <p:cNvCxnSpPr>
            <a:cxnSpLocks/>
          </p:cNvCxnSpPr>
          <p:nvPr userDrawn="1"/>
        </p:nvCxnSpPr>
        <p:spPr>
          <a:xfrm>
            <a:off x="838200" y="828676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Kép 12" descr="A képen szöveg, épület, fekete-fehé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9CD9CCA-97BB-5697-4CBC-993163CDB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2215" y="385403"/>
            <a:ext cx="1211585" cy="438790"/>
          </a:xfrm>
          <a:prstGeom prst="rect">
            <a:avLst/>
          </a:prstGeom>
        </p:spPr>
      </p:pic>
      <p:sp>
        <p:nvSpPr>
          <p:cNvPr id="14" name="Kép helye 2">
            <a:extLst>
              <a:ext uri="{FF2B5EF4-FFF2-40B4-BE49-F238E27FC236}">
                <a16:creationId xmlns:a16="http://schemas.microsoft.com/office/drawing/2014/main" id="{579A86BF-303E-2B36-A1DD-E11E0624A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982" y="2099104"/>
            <a:ext cx="12337961" cy="483235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022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szöveg, képernyőkép, Betűtípus, tervezés látható&#10;&#10;Automatikusan generált leírás">
            <a:extLst>
              <a:ext uri="{FF2B5EF4-FFF2-40B4-BE49-F238E27FC236}">
                <a16:creationId xmlns:a16="http://schemas.microsoft.com/office/drawing/2014/main" id="{9D24B8DA-F2F7-39FC-BC9E-41A66BF6FD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13000"/>
          </a:blip>
          <a:srcRect l="-3045" t="10357" r="37858" b="10357"/>
          <a:stretch/>
        </p:blipFill>
        <p:spPr>
          <a:xfrm>
            <a:off x="6553451" y="64387"/>
            <a:ext cx="5638549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342BFD5-429B-15D0-C630-3E8086485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592"/>
            <a:ext cx="10515600" cy="4635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hu-HU" dirty="0"/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E14441-A6DC-8E84-B761-98073FA076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023663"/>
            <a:ext cx="10515600" cy="5141538"/>
          </a:xfrm>
        </p:spPr>
        <p:txBody>
          <a:bodyPr>
            <a:normAutofit/>
          </a:bodyPr>
          <a:lstStyle>
            <a:lvl1pPr marL="342900" indent="-342900">
              <a:spcBef>
                <a:spcPts val="1600"/>
              </a:spcBef>
              <a:buFont typeface="+mj-lt"/>
              <a:buAutoNum type="arabicPeriod"/>
              <a:defRPr sz="2000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800" b="0"/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dirty="0"/>
              <a:t>Első szakasz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dirty="0"/>
              <a:t>Második szakasz</a:t>
            </a:r>
          </a:p>
          <a:p>
            <a:pPr lvl="0"/>
            <a:r>
              <a:rPr lang="hu-HU" dirty="0"/>
              <a:t>Negyedik szakasz</a:t>
            </a:r>
          </a:p>
          <a:p>
            <a:pPr lvl="0"/>
            <a:r>
              <a:rPr lang="hu-HU" dirty="0"/>
              <a:t>Ötödik szakasz</a:t>
            </a:r>
          </a:p>
          <a:p>
            <a:pPr lvl="0"/>
            <a:r>
              <a:rPr lang="hu-HU" dirty="0"/>
              <a:t>Hatodik szakasz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1CC823-1F6E-4341-3AF6-66804B65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E389-5D76-894B-8B41-CD89DE0DB3D6}" type="datetime1">
              <a:rPr lang="hu-HU" smtClean="0"/>
              <a:t>2025. 03. 20.</a:t>
            </a:fld>
            <a:endParaRPr lang="hu-HU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A9DB4C5F-BBA9-C927-985B-A6BD0B8061DE}"/>
              </a:ext>
            </a:extLst>
          </p:cNvPr>
          <p:cNvCxnSpPr>
            <a:cxnSpLocks/>
          </p:cNvCxnSpPr>
          <p:nvPr userDrawn="1"/>
        </p:nvCxnSpPr>
        <p:spPr>
          <a:xfrm>
            <a:off x="838200" y="828676"/>
            <a:ext cx="5814391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CE6AD05E-7CC4-D4CC-AE54-6D4A2BA28F24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5814391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07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676490-CCCA-461B-59A1-D4B556A92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36145"/>
            <a:ext cx="10515600" cy="65549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dirty="0"/>
              <a:t>01 - Szakaszfejléc</a:t>
            </a:r>
          </a:p>
        </p:txBody>
      </p:sp>
      <p:pic>
        <p:nvPicPr>
          <p:cNvPr id="10" name="Kép 9" descr="A képen képernyőkép, épület, művészet látható&#10;&#10;Automatikusan generált leírás">
            <a:extLst>
              <a:ext uri="{FF2B5EF4-FFF2-40B4-BE49-F238E27FC236}">
                <a16:creationId xmlns:a16="http://schemas.microsoft.com/office/drawing/2014/main" id="{73874351-E61B-6591-4EE0-D80AA80B8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25" y="429977"/>
            <a:ext cx="1099375" cy="30900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01755690-79B3-1395-2B71-7C98F8ACDE23}"/>
              </a:ext>
            </a:extLst>
          </p:cNvPr>
          <p:cNvCxnSpPr>
            <a:cxnSpLocks/>
          </p:cNvCxnSpPr>
          <p:nvPr userDrawn="1"/>
        </p:nvCxnSpPr>
        <p:spPr>
          <a:xfrm>
            <a:off x="838200" y="828676"/>
            <a:ext cx="10515600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ép helye 2">
            <a:extLst>
              <a:ext uri="{FF2B5EF4-FFF2-40B4-BE49-F238E27FC236}">
                <a16:creationId xmlns:a16="http://schemas.microsoft.com/office/drawing/2014/main" id="{FED9A90A-F606-164D-0842-834B79573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00278"/>
            <a:ext cx="12192000" cy="46577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46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AC6342-5FF2-8076-7E61-FF09D99CD6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Szakasz címe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DE6725-62E5-9C7F-DC9C-77589C958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4442"/>
            <a:ext cx="5181600" cy="49625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9776476-FC20-0548-5FC4-38C37037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4B0E-873C-404C-A0E2-EB019BB16BA5}" type="datetime1">
              <a:rPr lang="hu-HU" smtClean="0"/>
              <a:t>2025. 03. 20.</a:t>
            </a:fld>
            <a:endParaRPr lang="hu-HU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727DF700-C512-48D9-9AD5-04D4FA28DCA3}"/>
              </a:ext>
            </a:extLst>
          </p:cNvPr>
          <p:cNvCxnSpPr>
            <a:cxnSpLocks/>
          </p:cNvCxnSpPr>
          <p:nvPr userDrawn="1"/>
        </p:nvCxnSpPr>
        <p:spPr>
          <a:xfrm>
            <a:off x="838200" y="828676"/>
            <a:ext cx="10515600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ép 9" descr="A képen képernyőkép, épület, művészet látható&#10;&#10;Automatikusan generált leírás">
            <a:extLst>
              <a:ext uri="{FF2B5EF4-FFF2-40B4-BE49-F238E27FC236}">
                <a16:creationId xmlns:a16="http://schemas.microsoft.com/office/drawing/2014/main" id="{53A30272-907D-6292-5EC7-725200C89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25" y="429977"/>
            <a:ext cx="1099375" cy="309005"/>
          </a:xfrm>
          <a:prstGeom prst="rect">
            <a:avLst/>
          </a:prstGeom>
        </p:spPr>
      </p:pic>
      <p:sp>
        <p:nvSpPr>
          <p:cNvPr id="9" name="Élőláb helye 4">
            <a:extLst>
              <a:ext uri="{FF2B5EF4-FFF2-40B4-BE49-F238E27FC236}">
                <a16:creationId xmlns:a16="http://schemas.microsoft.com/office/drawing/2014/main" id="{ABE89E68-34D0-306F-B7CD-FE07E0359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62633"/>
                </a:solidFill>
                <a:latin typeface="Huni_Quorum Medium BT" panose="020E0603030505020404" pitchFamily="34" charset="0"/>
              </a:defRPr>
            </a:lvl1pPr>
          </a:lstStyle>
          <a:p>
            <a:r>
              <a:rPr lang="hu-HU" dirty="0"/>
              <a:t>Budapesti Műszaki és Gazdaságtudományi Egyetem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CB0F497D-0F10-D7B8-F6DB-D839C76C721C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066505B2-F8DC-14B2-879C-2D2A4FFD54B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72200" y="1214442"/>
            <a:ext cx="5181600" cy="49625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418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D015C7-0F90-0FE8-4923-FFF4F6EB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Szakasz címe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5153F73-F90D-666E-5352-6764BB2E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DBCD-EA3D-B34B-8BB7-82BFD938F4C4}" type="datetime1">
              <a:rPr lang="hu-HU" smtClean="0"/>
              <a:t>2025. 03. 20.</a:t>
            </a:fld>
            <a:endParaRPr lang="hu-HU"/>
          </a:p>
        </p:txBody>
      </p:sp>
      <p:pic>
        <p:nvPicPr>
          <p:cNvPr id="6" name="Kép 5" descr="A képen képernyőkép, épület, művészet látható&#10;&#10;Automatikusan generált leírás">
            <a:extLst>
              <a:ext uri="{FF2B5EF4-FFF2-40B4-BE49-F238E27FC236}">
                <a16:creationId xmlns:a16="http://schemas.microsoft.com/office/drawing/2014/main" id="{46E427BE-75B6-171A-5331-9B26C59A4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25" y="429977"/>
            <a:ext cx="1099375" cy="309005"/>
          </a:xfrm>
          <a:prstGeom prst="rect">
            <a:avLst/>
          </a:prstGeom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04A7BCB5-5FDB-78D6-7928-725EEB40E53F}"/>
              </a:ext>
            </a:extLst>
          </p:cNvPr>
          <p:cNvCxnSpPr>
            <a:cxnSpLocks/>
          </p:cNvCxnSpPr>
          <p:nvPr userDrawn="1"/>
        </p:nvCxnSpPr>
        <p:spPr>
          <a:xfrm>
            <a:off x="838200" y="828676"/>
            <a:ext cx="10515600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FD4D3872-48D9-339F-8543-4730EEF9C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62633"/>
                </a:solidFill>
                <a:latin typeface="Huni_Quorum Medium BT" panose="020E0603030505020404" pitchFamily="34" charset="0"/>
              </a:defRPr>
            </a:lvl1pPr>
          </a:lstStyle>
          <a:p>
            <a:r>
              <a:rPr lang="hu-HU" dirty="0"/>
              <a:t>Budapesti Műszaki és Gazdaságtudományi Egyetem</a:t>
            </a: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F347EF7C-D979-6F3F-C963-59C019F929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021743"/>
            <a:ext cx="10515600" cy="5141538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Font typeface="+mj-lt"/>
              <a:buNone/>
              <a:defRPr sz="2000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800" b="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dirty="0"/>
              <a:t>Szöveg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8E90835C-003E-E1DE-9A88-3732B364B3A6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41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címerr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D015C7-0F90-0FE8-4923-FFF4F6EB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Szakasz címe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5153F73-F90D-666E-5352-6764BB2E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9405-1EFD-1A4D-A0B5-D85E72257AC5}" type="datetime1">
              <a:rPr lang="hu-HU" smtClean="0"/>
              <a:t>2025. 03. 20.</a:t>
            </a:fld>
            <a:endParaRPr lang="hu-HU"/>
          </a:p>
        </p:txBody>
      </p:sp>
      <p:pic>
        <p:nvPicPr>
          <p:cNvPr id="9" name="Kép 8" descr="A képen szöveg, képernyőkép, Betűtípus, tervezés látható&#10;&#10;Automatikusan generált leírás">
            <a:extLst>
              <a:ext uri="{FF2B5EF4-FFF2-40B4-BE49-F238E27FC236}">
                <a16:creationId xmlns:a16="http://schemas.microsoft.com/office/drawing/2014/main" id="{68B554A3-35EF-0649-9AA5-0D79175CB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3045" t="10357" r="37858" b="10357"/>
          <a:stretch/>
        </p:blipFill>
        <p:spPr>
          <a:xfrm>
            <a:off x="6656652" y="347975"/>
            <a:ext cx="5638549" cy="6858000"/>
          </a:xfrm>
          <a:prstGeom prst="rect">
            <a:avLst/>
          </a:prstGeom>
        </p:spPr>
      </p:pic>
      <p:sp>
        <p:nvSpPr>
          <p:cNvPr id="4" name="Tartalom helye 2">
            <a:extLst>
              <a:ext uri="{FF2B5EF4-FFF2-40B4-BE49-F238E27FC236}">
                <a16:creationId xmlns:a16="http://schemas.microsoft.com/office/drawing/2014/main" id="{B0EBC285-81DD-645F-C8EC-B809547430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021738"/>
            <a:ext cx="6601691" cy="5141538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Font typeface="+mj-lt"/>
              <a:buNone/>
              <a:defRPr sz="2000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800" b="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dirty="0"/>
              <a:t>Szöveg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7BFB757F-B4A8-4E4B-6435-EC450926C50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5814391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9D8E6035-BCF7-D021-2EF9-5D4A64037927}"/>
              </a:ext>
            </a:extLst>
          </p:cNvPr>
          <p:cNvCxnSpPr>
            <a:cxnSpLocks/>
          </p:cNvCxnSpPr>
          <p:nvPr userDrawn="1"/>
        </p:nvCxnSpPr>
        <p:spPr>
          <a:xfrm>
            <a:off x="838200" y="828676"/>
            <a:ext cx="5814391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4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716D91A-8453-0177-B927-1000D4C5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8F8E-C9D1-A446-BF80-FD4B08BDBB46}" type="datetime1">
              <a:rPr lang="hu-HU" smtClean="0"/>
              <a:t>2025. 03. 20.</a:t>
            </a:fld>
            <a:endParaRPr lang="hu-HU"/>
          </a:p>
        </p:txBody>
      </p:sp>
      <p:sp>
        <p:nvSpPr>
          <p:cNvPr id="5" name="Kép helye 2">
            <a:extLst>
              <a:ext uri="{FF2B5EF4-FFF2-40B4-BE49-F238E27FC236}">
                <a16:creationId xmlns:a16="http://schemas.microsoft.com/office/drawing/2014/main" id="{C69FA67E-0C50-3BF0-1F1A-3138BC1E5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028699"/>
            <a:ext cx="10517188" cy="483235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pic>
        <p:nvPicPr>
          <p:cNvPr id="6" name="Kép 5" descr="A képen képernyőkép, épület, művészet látható&#10;&#10;Automatikusan generált leírás">
            <a:extLst>
              <a:ext uri="{FF2B5EF4-FFF2-40B4-BE49-F238E27FC236}">
                <a16:creationId xmlns:a16="http://schemas.microsoft.com/office/drawing/2014/main" id="{A9626562-F23A-3EEA-BE59-D0BA27B93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25" y="429977"/>
            <a:ext cx="1099375" cy="309005"/>
          </a:xfrm>
          <a:prstGeom prst="rect">
            <a:avLst/>
          </a:prstGeom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A7B489D8-8F6A-7F5C-C213-F6F7ED1961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828676"/>
            <a:ext cx="10515600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ím 1">
            <a:extLst>
              <a:ext uri="{FF2B5EF4-FFF2-40B4-BE49-F238E27FC236}">
                <a16:creationId xmlns:a16="http://schemas.microsoft.com/office/drawing/2014/main" id="{70070D10-ABA7-B258-9467-09629017F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463545"/>
          </a:xfrm>
        </p:spPr>
        <p:txBody>
          <a:bodyPr/>
          <a:lstStyle/>
          <a:p>
            <a:r>
              <a:rPr lang="hu-HU" dirty="0"/>
              <a:t>Szakasz címe</a:t>
            </a:r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C2651156-871E-9F5F-F31B-5424590B7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62633"/>
                </a:solidFill>
                <a:latin typeface="Huni_Quorum Medium BT" panose="020E0603030505020404" pitchFamily="34" charset="0"/>
              </a:defRPr>
            </a:lvl1pPr>
          </a:lstStyle>
          <a:p>
            <a:r>
              <a:rPr lang="hu-HU" dirty="0"/>
              <a:t>Budapesti Műszaki és Gazdaságtudományi Egyetem</a:t>
            </a:r>
          </a:p>
        </p:txBody>
      </p: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EE6ECCD9-2212-DA62-D6CF-448F511CAA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4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C03B88-A377-6965-AC1A-EE6E16D1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27957"/>
            <a:ext cx="3932237" cy="385762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0F7EC09-28BB-0941-9817-097FC3080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27957"/>
            <a:ext cx="6172200" cy="44330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D9E74EB-65AC-9F01-71A2-CDDCC80BB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661A996-3D6C-C953-404F-BEA81F28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5485-A8C5-584C-9DAE-64ACC58306AE}" type="datetime1">
              <a:rPr lang="hu-HU" smtClean="0"/>
              <a:t>2025. 03. 20.</a:t>
            </a:fld>
            <a:endParaRPr lang="hu-HU"/>
          </a:p>
        </p:txBody>
      </p:sp>
      <p:pic>
        <p:nvPicPr>
          <p:cNvPr id="8" name="Kép 7" descr="A képen képernyőkép, épület, művészet látható&#10;&#10;Automatikusan generált leírás">
            <a:extLst>
              <a:ext uri="{FF2B5EF4-FFF2-40B4-BE49-F238E27FC236}">
                <a16:creationId xmlns:a16="http://schemas.microsoft.com/office/drawing/2014/main" id="{24D6B4A1-4630-2688-9619-A8C761A4A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25" y="429977"/>
            <a:ext cx="1099375" cy="309005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3CD74BEB-24F4-F91F-2586-080AB9A6126B}"/>
              </a:ext>
            </a:extLst>
          </p:cNvPr>
          <p:cNvCxnSpPr>
            <a:cxnSpLocks/>
          </p:cNvCxnSpPr>
          <p:nvPr userDrawn="1"/>
        </p:nvCxnSpPr>
        <p:spPr>
          <a:xfrm>
            <a:off x="838200" y="828676"/>
            <a:ext cx="10515600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6074806F-8404-DE26-6928-31A6EEDCF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62633"/>
                </a:solidFill>
                <a:latin typeface="Huni_Quorum Medium BT" panose="020E0603030505020404" pitchFamily="34" charset="0"/>
              </a:defRPr>
            </a:lvl1pPr>
          </a:lstStyle>
          <a:p>
            <a:r>
              <a:rPr lang="hu-HU" dirty="0"/>
              <a:t>Budapesti Műszaki és Gazdaságtudományi Egyetem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95EA131-5337-CA38-2076-E79114510041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artalom helye 13">
            <a:extLst>
              <a:ext uri="{FF2B5EF4-FFF2-40B4-BE49-F238E27FC236}">
                <a16:creationId xmlns:a16="http://schemas.microsoft.com/office/drawing/2014/main" id="{B7A988EE-D403-0752-32B7-F19355E8C09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430213"/>
            <a:ext cx="9312275" cy="398462"/>
          </a:xfrm>
        </p:spPr>
        <p:txBody>
          <a:bodyPr/>
          <a:lstStyle>
            <a:lvl1pPr>
              <a:defRPr sz="1800">
                <a:latin typeface="Huni_Quorum Medium BT" panose="020E06030305050204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Szakasz címe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396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C03B88-A377-6965-AC1A-EE6E16D1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27957"/>
            <a:ext cx="3932237" cy="385762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D9E74EB-65AC-9F01-71A2-CDDCC80BB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661A996-3D6C-C953-404F-BEA81F28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A1E0-BCEA-874F-96B2-DB9BE942FC1E}" type="datetime1">
              <a:rPr lang="hu-HU" smtClean="0"/>
              <a:t>2025. 03. 20.</a:t>
            </a:fld>
            <a:endParaRPr lang="hu-HU"/>
          </a:p>
        </p:txBody>
      </p:sp>
      <p:pic>
        <p:nvPicPr>
          <p:cNvPr id="8" name="Kép 7" descr="A képen képernyőkép, épület, művészet látható&#10;&#10;Automatikusan generált leírás">
            <a:extLst>
              <a:ext uri="{FF2B5EF4-FFF2-40B4-BE49-F238E27FC236}">
                <a16:creationId xmlns:a16="http://schemas.microsoft.com/office/drawing/2014/main" id="{24D6B4A1-4630-2688-9619-A8C761A4A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25" y="429977"/>
            <a:ext cx="1099375" cy="309005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3CD74BEB-24F4-F91F-2586-080AB9A6126B}"/>
              </a:ext>
            </a:extLst>
          </p:cNvPr>
          <p:cNvCxnSpPr>
            <a:cxnSpLocks/>
          </p:cNvCxnSpPr>
          <p:nvPr userDrawn="1"/>
        </p:nvCxnSpPr>
        <p:spPr>
          <a:xfrm>
            <a:off x="838200" y="828676"/>
            <a:ext cx="10515600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6074806F-8404-DE26-6928-31A6EEDCF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62633"/>
                </a:solidFill>
                <a:latin typeface="Huni_Quorum Medium BT" panose="020E0603030505020404" pitchFamily="34" charset="0"/>
              </a:defRPr>
            </a:lvl1pPr>
          </a:lstStyle>
          <a:p>
            <a:r>
              <a:rPr lang="hu-HU" dirty="0"/>
              <a:t>Budapesti Műszaki és Gazdaságtudományi Egyetem</a:t>
            </a:r>
          </a:p>
        </p:txBody>
      </p:sp>
      <p:sp>
        <p:nvSpPr>
          <p:cNvPr id="11" name="Diagram helye 10">
            <a:extLst>
              <a:ext uri="{FF2B5EF4-FFF2-40B4-BE49-F238E27FC236}">
                <a16:creationId xmlns:a16="http://schemas.microsoft.com/office/drawing/2014/main" id="{B8C27954-30F1-B09F-02B1-9E0F962A6DB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334000" y="1427958"/>
            <a:ext cx="6018212" cy="444096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hu-HU"/>
              <a:t>Diagram beszúrásához kattintson az ikonra</a:t>
            </a:r>
            <a:endParaRPr lang="hu-HU" dirty="0"/>
          </a:p>
        </p:txBody>
      </p: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C3397103-A33C-1923-9222-156FC3378948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2700">
            <a:solidFill>
              <a:srgbClr val="862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artalom helye 13">
            <a:extLst>
              <a:ext uri="{FF2B5EF4-FFF2-40B4-BE49-F238E27FC236}">
                <a16:creationId xmlns:a16="http://schemas.microsoft.com/office/drawing/2014/main" id="{D782EFB0-0407-E978-9427-40BB6B85F99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430213"/>
            <a:ext cx="9312275" cy="398462"/>
          </a:xfrm>
        </p:spPr>
        <p:txBody>
          <a:bodyPr/>
          <a:lstStyle>
            <a:lvl1pPr>
              <a:defRPr sz="1800">
                <a:latin typeface="Huni_Quorum Medium BT" panose="020E06030305050204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Szakasz címe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454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1CBB695-4067-FED7-240D-FE62FBC98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9A90EE6-F1B0-7FAA-A7BC-C830D672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39101"/>
            <a:ext cx="10515600" cy="513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Második szint</a:t>
            </a:r>
          </a:p>
          <a:p>
            <a:pPr marL="18288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Harmadik szint</a:t>
            </a:r>
          </a:p>
          <a:p>
            <a:pPr lvl="0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EB4B3B-59F6-D917-E9E8-9F081427CB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62633"/>
                </a:solidFill>
                <a:latin typeface="Huni_Quorum Medium BT" panose="020E0603030505020404" pitchFamily="34" charset="0"/>
              </a:defRPr>
            </a:lvl1pPr>
          </a:lstStyle>
          <a:p>
            <a:fld id="{ED40964A-1E18-B342-8F2A-BCA1C5818206}" type="datetime1">
              <a:rPr lang="hu-HU" smtClean="0"/>
              <a:t>2025. 03. 20.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347574-F078-7F7F-8CFE-4F0751C31F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62633"/>
                </a:solidFill>
                <a:latin typeface="Huni_Quorum Medium BT" panose="020E0603030505020404" pitchFamily="34" charset="0"/>
              </a:defRPr>
            </a:lvl1pPr>
          </a:lstStyle>
          <a:p>
            <a:r>
              <a:rPr lang="hu-HU" dirty="0"/>
              <a:t>Budapesti Műszaki és Gazdaságtudományi Egyetem</a:t>
            </a:r>
          </a:p>
        </p:txBody>
      </p:sp>
    </p:spTree>
    <p:extLst>
      <p:ext uri="{BB962C8B-B14F-4D97-AF65-F5344CB8AC3E}">
        <p14:creationId xmlns:p14="http://schemas.microsoft.com/office/powerpoint/2010/main" val="334618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60" r:id="rId6"/>
    <p:sldLayoutId id="2147483655" r:id="rId7"/>
    <p:sldLayoutId id="2147483657" r:id="rId8"/>
    <p:sldLayoutId id="2147483661" r:id="rId9"/>
    <p:sldLayoutId id="2147483662" r:id="rId10"/>
    <p:sldLayoutId id="2147483663" r:id="rId11"/>
    <p:sldLayoutId id="2147483664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862633"/>
          </a:solidFill>
          <a:latin typeface="Huni_Quorum Medium BT" panose="020E06030305050204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rgbClr val="86263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86263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6263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.kieg@bme.hu" TargetMode="External"/><Relationship Id="rId2" Type="http://schemas.openxmlformats.org/officeDocument/2006/relationships/hyperlink" Target="https://nki.bme.hu/node/614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extLst>
              <a:ext uri="{FF2B5EF4-FFF2-40B4-BE49-F238E27FC236}">
                <a16:creationId xmlns:a16="http://schemas.microsoft.com/office/drawing/2014/main" id="{0F14264F-CBB1-4F1D-B766-BCE24EB80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8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E8E4D4-3A1A-417E-A347-193EB2C1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400" dirty="0"/>
              <a:t>Mai témák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A0C1AF-F5C1-4A83-8E54-CB2391DB9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214812"/>
            <a:ext cx="10515600" cy="5141538"/>
          </a:xfrm>
        </p:spPr>
        <p:txBody>
          <a:bodyPr>
            <a:normAutofit/>
          </a:bodyPr>
          <a:lstStyle/>
          <a:p>
            <a:r>
              <a:rPr lang="hu-HU" sz="3600" dirty="0"/>
              <a:t> Nyertes pályázat: mi következik most?</a:t>
            </a:r>
          </a:p>
          <a:p>
            <a:r>
              <a:rPr lang="hu-HU" sz="3600" dirty="0"/>
              <a:t> Kiegészítő pályázati lehetőség</a:t>
            </a:r>
          </a:p>
          <a:p>
            <a:r>
              <a:rPr lang="hu-HU" sz="3600" dirty="0"/>
              <a:t> BME </a:t>
            </a:r>
            <a:r>
              <a:rPr lang="hu-HU" sz="3600" dirty="0" err="1"/>
              <a:t>Ambassador</a:t>
            </a:r>
            <a:r>
              <a:rPr lang="hu-HU" sz="3600" dirty="0"/>
              <a:t> + Fotó</a:t>
            </a:r>
          </a:p>
          <a:p>
            <a:r>
              <a:rPr lang="hu-HU" sz="3600" dirty="0"/>
              <a:t> ÚJ Népszerűsítő kampány </a:t>
            </a:r>
          </a:p>
          <a:p>
            <a:r>
              <a:rPr lang="hu-HU" sz="3600" dirty="0"/>
              <a:t> Erasmus+ Szakmai gyakorlat</a:t>
            </a:r>
          </a:p>
          <a:p>
            <a:r>
              <a:rPr lang="hu-HU" sz="3600" dirty="0"/>
              <a:t> Erasmus+ Pótpályázat és programok</a:t>
            </a:r>
          </a:p>
          <a:p>
            <a:r>
              <a:rPr lang="hu-HU" sz="3600" dirty="0"/>
              <a:t> Élménybeszámolók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A22DF63-D816-42E0-A1C2-5C34A5A5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E389-5D76-894B-8B41-CD89DE0DB3D6}" type="datetime1">
              <a:rPr lang="hu-HU" smtClean="0"/>
              <a:t>2025. 03. 20.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21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61DF71-1AC1-48E7-A202-42BB68F6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Nyertes pályázat – Mi következik most?     	</a:t>
            </a:r>
            <a:r>
              <a:rPr lang="hu-HU" sz="2800" dirty="0">
                <a:highlight>
                  <a:srgbClr val="00FF00"/>
                </a:highlight>
              </a:rPr>
              <a:t>E-MAILT NÉZNI!!!!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003C40-CD2B-4BD0-8DA3-BA93AE0D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35" y="1045030"/>
            <a:ext cx="11494537" cy="554437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hu-HU" dirty="0">
                <a:highlight>
                  <a:srgbClr val="FFFF00"/>
                </a:highlight>
              </a:rPr>
              <a:t>NOMINÁCIÓ</a:t>
            </a:r>
            <a:r>
              <a:rPr lang="hu-HU" dirty="0"/>
              <a:t>: BME Erasmus koordinátorai végzik: Jókuti Luca, Seregi Teréz, Tóth Márton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hu-HU" dirty="0"/>
              <a:t>Fogadó egyetem visszajelez a hallgatóknak (jelentkezés mód, határidő, szükséges dokumentumok)</a:t>
            </a:r>
          </a:p>
          <a:p>
            <a:pPr marL="0" indent="0" algn="l">
              <a:buNone/>
            </a:pPr>
            <a:r>
              <a:rPr lang="hu-HU" dirty="0"/>
              <a:t>2.    </a:t>
            </a:r>
            <a:r>
              <a:rPr lang="hu-HU" dirty="0">
                <a:highlight>
                  <a:srgbClr val="FFFF00"/>
                </a:highlight>
              </a:rPr>
              <a:t>JELENTKEZÉS</a:t>
            </a:r>
            <a:r>
              <a:rPr lang="hu-HU" dirty="0"/>
              <a:t>: a fogadó egyetemre hallgató önállóan végzi</a:t>
            </a:r>
          </a:p>
          <a:p>
            <a:pPr marL="0" indent="0" algn="l">
              <a:buNone/>
            </a:pPr>
            <a:r>
              <a:rPr lang="hu-HU" dirty="0"/>
              <a:t>3.    </a:t>
            </a:r>
            <a:r>
              <a:rPr lang="hu-HU" dirty="0">
                <a:highlight>
                  <a:srgbClr val="FFFF00"/>
                </a:highlight>
              </a:rPr>
              <a:t>TÁMOGATÁSI SZERZŐDÉS MEGKÖTÉSE: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hu-HU" dirty="0"/>
              <a:t> 771-es kérvény leadása (hallgató feladata)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hu-HU" dirty="0"/>
              <a:t>támogatási szerződés elkészítése (Erasmus koordinátorok feladata)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hu-HU" dirty="0"/>
              <a:t>075 kérvény határidőre történő leadása </a:t>
            </a:r>
          </a:p>
          <a:p>
            <a:pPr marL="0" indent="0" algn="l">
              <a:buNone/>
            </a:pPr>
            <a:r>
              <a:rPr lang="hu-HU" dirty="0"/>
              <a:t>	</a:t>
            </a:r>
            <a:r>
              <a:rPr lang="hu-HU" u="sng" dirty="0"/>
              <a:t>Kötelező mellékletei</a:t>
            </a:r>
            <a:r>
              <a:rPr lang="hu-HU" dirty="0"/>
              <a:t>:</a:t>
            </a:r>
          </a:p>
          <a:p>
            <a:pPr marL="0" indent="0" algn="l">
              <a:buNone/>
            </a:pPr>
            <a:r>
              <a:rPr lang="hu-HU"/>
              <a:t>              </a:t>
            </a:r>
            <a:r>
              <a:rPr lang="hu-HU" sz="2000">
                <a:highlight>
                  <a:srgbClr val="FFFF00"/>
                </a:highlight>
              </a:rPr>
              <a:t>Elektronikusan </a:t>
            </a:r>
            <a:r>
              <a:rPr lang="hu-HU" sz="2000" dirty="0">
                <a:highlight>
                  <a:srgbClr val="FFFF00"/>
                </a:highlight>
              </a:rPr>
              <a:t>aláírt támogatási szerződés + </a:t>
            </a:r>
            <a:endParaRPr lang="hu-HU" dirty="0">
              <a:highlight>
                <a:srgbClr val="FFFF00"/>
              </a:highlight>
            </a:endParaRPr>
          </a:p>
          <a:p>
            <a:pPr lvl="3" indent="-342900">
              <a:buFontTx/>
              <a:buChar char="-"/>
            </a:pPr>
            <a:r>
              <a:rPr lang="hu-HU" sz="1700" b="1" dirty="0"/>
              <a:t>Mindhárom fél által aláírt LA  </a:t>
            </a:r>
            <a:r>
              <a:rPr lang="hu-HU" sz="1700" dirty="0"/>
              <a:t>	 </a:t>
            </a:r>
            <a:r>
              <a:rPr lang="hu-HU" sz="1700" b="1" dirty="0"/>
              <a:t>OLS teszt </a:t>
            </a:r>
          </a:p>
          <a:p>
            <a:pPr lvl="3" indent="-342900">
              <a:buFontTx/>
              <a:buChar char="-"/>
            </a:pPr>
            <a:r>
              <a:rPr lang="hu-HU" sz="1700" b="1" dirty="0"/>
              <a:t>EU egészségbiztosítási kártya</a:t>
            </a:r>
            <a:r>
              <a:rPr lang="hu-HU" sz="1700" dirty="0"/>
              <a:t>	</a:t>
            </a:r>
            <a:r>
              <a:rPr lang="hu-HU" sz="1700" b="1" dirty="0"/>
              <a:t>Zöld utazás esetén </a:t>
            </a:r>
            <a:r>
              <a:rPr lang="hu-HU" sz="1700" b="1" dirty="0" err="1"/>
              <a:t>before</a:t>
            </a:r>
            <a:r>
              <a:rPr lang="hu-HU" sz="1700" b="1" dirty="0"/>
              <a:t> nyilatkozat</a:t>
            </a:r>
          </a:p>
          <a:p>
            <a:pPr marL="1257300" lvl="3" indent="0">
              <a:buNone/>
            </a:pPr>
            <a:endParaRPr lang="hu-HU" sz="1700" dirty="0"/>
          </a:p>
          <a:p>
            <a:pPr lvl="3" indent="-342900">
              <a:buFontTx/>
              <a:buChar char="-"/>
            </a:pPr>
            <a:endParaRPr lang="hu-HU" sz="1700" dirty="0"/>
          </a:p>
          <a:p>
            <a:pPr lvl="3" indent="-342900">
              <a:buFontTx/>
              <a:buChar char="-"/>
            </a:pPr>
            <a:endParaRPr lang="hu-HU" dirty="0"/>
          </a:p>
          <a:p>
            <a:pPr lvl="3" indent="-342900">
              <a:buFontTx/>
              <a:buChar char="-"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29E97F-1DA9-4358-AFD3-ED0B2C1F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E389-5D76-894B-8B41-CD89DE0DB3D6}" type="datetime1">
              <a:rPr lang="hu-HU" smtClean="0"/>
              <a:t>2025. 03. 20.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654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0EC1119-2057-66FE-AAD8-6B31042F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5201"/>
          </a:xfrm>
        </p:spPr>
        <p:txBody>
          <a:bodyPr>
            <a:noAutofit/>
          </a:bodyPr>
          <a:lstStyle/>
          <a:p>
            <a:pPr algn="ctr"/>
            <a:r>
              <a:rPr lang="hu-HU" sz="3000" dirty="0"/>
              <a:t>ESÉLYEGYENLŐSÉGI KIEGÉSZÍTŐ TÁMOGATÁS 2025/26-OS TANÉV</a:t>
            </a:r>
            <a:endParaRPr lang="en-US" sz="3000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3590C89-00EB-5F13-6574-BD28C368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19 </a:t>
            </a:r>
            <a:r>
              <a:rPr lang="hu-HU" dirty="0" err="1"/>
              <a:t>March</a:t>
            </a:r>
            <a:r>
              <a:rPr lang="hu-HU" dirty="0"/>
              <a:t> 2025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3981BEC-D628-400C-99C1-788F6D6B1656}"/>
              </a:ext>
            </a:extLst>
          </p:cNvPr>
          <p:cNvSpPr txBox="1"/>
          <p:nvPr/>
        </p:nvSpPr>
        <p:spPr>
          <a:xfrm>
            <a:off x="522540" y="965201"/>
            <a:ext cx="9419623" cy="5270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u-H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TANULMÁNYI MOBILITÁST ELNYERT HALLGATÓK részére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ESÉLYEGYENLŐSÉGI PÁLYÁZAT (EE) – 2025. ŐSZ</a:t>
            </a:r>
            <a:endParaRPr lang="hu-HU" b="1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hu-HU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Benyújtási határidő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2025. május 23.</a:t>
            </a:r>
            <a:r>
              <a:rPr lang="hu-HU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hu-HU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Benyújtás módja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erasmus.kieg@bme.hu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e-mail címen</a:t>
            </a:r>
          </a:p>
          <a:p>
            <a:pPr lvl="0">
              <a:lnSpc>
                <a:spcPct val="107000"/>
              </a:lnSpc>
            </a:pPr>
            <a:r>
              <a:rPr lang="hu-HU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Bírálati döntés értesítő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2025. június 9-ig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hu-HU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Kapcsolat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erasmus.kieg@bme.hu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vagy </a:t>
            </a:r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+36-1-463-2237 (Nemzetközi Kapcsolatok Igazgatóság)</a:t>
            </a:r>
          </a:p>
          <a:p>
            <a:pPr lvl="0">
              <a:lnSpc>
                <a:spcPct val="107000"/>
              </a:lnSpc>
            </a:pPr>
            <a:endParaRPr lang="hu-H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Fontos!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CSAK a 2025 őszi félévben kiutazók pályázatait tudjuk befogadni május 23-ig.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u-HU" sz="1100" b="1" i="0" u="sng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hu-HU" b="1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ESÉLYEGYENLŐSÉGI PÁLYÁZAT (EE) – 2026. TAVASZ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b="0" i="0" u="sng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Pályázat benyújtása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2025. július 1-től kezdődően</a:t>
            </a:r>
            <a:b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hu-HU" b="0" i="0" u="sng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Benyújtási határidő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2025. november 22.</a:t>
            </a:r>
            <a:b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hu-HU" b="0" i="0" u="sng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Benyújtás módja</a:t>
            </a:r>
            <a:r>
              <a:rPr kumimoji="0" lang="hu-HU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hu-HU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erasmus.kieg@bme.hu</a:t>
            </a:r>
            <a:r>
              <a:rPr kumimoji="0" lang="hu-HU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 címen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u-H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SZAKMAI GYAKORLATI MOBILITÁST ELNYERT HALLGATÓK </a:t>
            </a:r>
            <a:r>
              <a:rPr lang="hu-H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részére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b="1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FOLYAMATOS EE PÁLYÁZÁSI LEHETŐSÉG!!! </a:t>
            </a:r>
            <a:br>
              <a:rPr lang="hu-H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Cél: EE kiegészítő támogatás kifizetése egyidőben történjen az ösztöndíj kifizetésével</a:t>
            </a:r>
          </a:p>
        </p:txBody>
      </p:sp>
    </p:spTree>
    <p:extLst>
      <p:ext uri="{BB962C8B-B14F-4D97-AF65-F5344CB8AC3E}">
        <p14:creationId xmlns:p14="http://schemas.microsoft.com/office/powerpoint/2010/main" val="312996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>
            <a:extLst>
              <a:ext uri="{FF2B5EF4-FFF2-40B4-BE49-F238E27FC236}">
                <a16:creationId xmlns:a16="http://schemas.microsoft.com/office/drawing/2014/main" id="{13590C89-00EB-5F13-6574-BD28C368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19 </a:t>
            </a:r>
            <a:r>
              <a:rPr lang="hu-HU" dirty="0" err="1"/>
              <a:t>March</a:t>
            </a:r>
            <a:r>
              <a:rPr lang="hu-HU" dirty="0"/>
              <a:t> 2025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3981BEC-D628-400C-99C1-788F6D6B1656}"/>
              </a:ext>
            </a:extLst>
          </p:cNvPr>
          <p:cNvSpPr txBox="1"/>
          <p:nvPr/>
        </p:nvSpPr>
        <p:spPr>
          <a:xfrm>
            <a:off x="279004" y="833986"/>
            <a:ext cx="11633992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250" b="1" dirty="0">
                <a:latin typeface="+mj-lt"/>
              </a:rPr>
              <a:t>Tevékenységek</a:t>
            </a:r>
            <a:r>
              <a:rPr lang="hu-HU" sz="2250" dirty="0">
                <a:latin typeface="+mj-lt"/>
              </a:rPr>
              <a:t>:</a:t>
            </a:r>
          </a:p>
          <a:p>
            <a:pPr marL="457200" lvl="1" indent="0">
              <a:buNone/>
            </a:pPr>
            <a:r>
              <a:rPr lang="hu-HU" sz="2250" dirty="0">
                <a:latin typeface="+mj-lt"/>
              </a:rPr>
              <a:t>1. </a:t>
            </a:r>
            <a:r>
              <a:rPr lang="hu-HU" sz="2250" b="1" dirty="0">
                <a:effectLst/>
                <a:latin typeface="+mj-lt"/>
                <a:ea typeface="Times New Roman" panose="02020603050405020304" pitchFamily="18" charset="0"/>
              </a:rPr>
              <a:t>BME Erasmus+ népszerűsítésének főbb üzeneteinek, szlogenjének megalkotása – (egyszeri tevékenység):</a:t>
            </a:r>
          </a:p>
          <a:p>
            <a:pPr marL="457200" lvl="1" indent="0">
              <a:buNone/>
            </a:pPr>
            <a:r>
              <a:rPr lang="hu-HU" sz="2250" dirty="0">
                <a:effectLst/>
                <a:latin typeface="+mj-lt"/>
                <a:ea typeface="Times New Roman" panose="02020603050405020304" pitchFamily="18" charset="0"/>
              </a:rPr>
              <a:t>-3-5 olyan üzenet, magyarul és angolul, amellyel a BME hallgatóit meg lehet szólítani. </a:t>
            </a:r>
          </a:p>
          <a:p>
            <a:pPr marL="457200" lvl="1" indent="0">
              <a:buNone/>
            </a:pPr>
            <a:r>
              <a:rPr lang="hu-HU" sz="2250" dirty="0">
                <a:latin typeface="+mj-lt"/>
              </a:rPr>
              <a:t>- Díjazás: bruttó 150 000 </a:t>
            </a:r>
            <a:r>
              <a:rPr lang="hu-HU" sz="2250" dirty="0" err="1">
                <a:latin typeface="+mj-lt"/>
              </a:rPr>
              <a:t>ft</a:t>
            </a:r>
            <a:r>
              <a:rPr lang="hu-HU" sz="2250" dirty="0">
                <a:latin typeface="+mj-lt"/>
              </a:rPr>
              <a:t> hallgatói szerződéssel</a:t>
            </a:r>
          </a:p>
          <a:p>
            <a:pPr lvl="1"/>
            <a:r>
              <a:rPr lang="hu-HU" sz="2250" dirty="0">
                <a:latin typeface="+mj-lt"/>
              </a:rPr>
              <a:t>2. </a:t>
            </a:r>
            <a:r>
              <a:rPr lang="hu-HU" sz="2250" b="1" dirty="0">
                <a:effectLst/>
                <a:latin typeface="+mj-lt"/>
                <a:ea typeface="Times New Roman" panose="02020603050405020304" pitchFamily="18" charset="0"/>
              </a:rPr>
              <a:t>Blogger tevékenység (folyamatos):</a:t>
            </a:r>
          </a:p>
          <a:p>
            <a:pPr marL="800100" lvl="1" indent="-342900">
              <a:buFontTx/>
              <a:buChar char="-"/>
            </a:pPr>
            <a:r>
              <a:rPr lang="hu-HU" sz="2250" dirty="0">
                <a:effectLst/>
                <a:latin typeface="+mj-lt"/>
                <a:ea typeface="Times New Roman" panose="02020603050405020304" pitchFamily="18" charset="0"/>
              </a:rPr>
              <a:t>heti 2-3 kreatív tartalom gyártása, </a:t>
            </a:r>
            <a:r>
              <a:rPr lang="hu-HU" sz="2250" dirty="0">
                <a:latin typeface="+mj-lt"/>
              </a:rPr>
              <a:t>terjesztése </a:t>
            </a:r>
            <a:r>
              <a:rPr lang="hu-HU" sz="2250" dirty="0" err="1">
                <a:latin typeface="+mj-lt"/>
              </a:rPr>
              <a:t>social</a:t>
            </a:r>
            <a:r>
              <a:rPr lang="hu-HU" sz="2250" dirty="0">
                <a:latin typeface="+mj-lt"/>
              </a:rPr>
              <a:t> medián keresztül –</a:t>
            </a:r>
          </a:p>
          <a:p>
            <a:pPr marL="800100" lvl="1" indent="-342900">
              <a:buFontTx/>
              <a:buChar char="-"/>
            </a:pPr>
            <a:r>
              <a:rPr lang="hu-HU" sz="2250" dirty="0">
                <a:latin typeface="+mj-lt"/>
              </a:rPr>
              <a:t>Részvétel eseményeken, online és offline, </a:t>
            </a:r>
            <a:r>
              <a:rPr lang="hu-HU" sz="22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fórumok, előadások, workshopok</a:t>
            </a:r>
          </a:p>
          <a:p>
            <a:pPr lvl="1"/>
            <a:r>
              <a:rPr lang="hu-HU" sz="22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Díjazás: bruttó 50 000 </a:t>
            </a:r>
            <a:r>
              <a:rPr lang="hu-HU" sz="225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</a:t>
            </a:r>
            <a:r>
              <a:rPr lang="hu-HU" sz="22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/ hónap hallgatói szerződéssel</a:t>
            </a:r>
            <a:r>
              <a:rPr lang="hu-HU" sz="22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hu-HU" sz="22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250" b="1" dirty="0">
                <a:latin typeface="+mj-lt"/>
              </a:rPr>
              <a:t>Elvárások</a:t>
            </a:r>
            <a:r>
              <a:rPr lang="hu-HU" sz="2250" dirty="0">
                <a:latin typeface="+mj-lt"/>
              </a:rPr>
              <a:t>: Igényes, ellenőrzött, kreatív és etikus tartalmak.</a:t>
            </a:r>
          </a:p>
          <a:p>
            <a:r>
              <a:rPr lang="hu-HU" sz="2250" b="1" dirty="0">
                <a:latin typeface="+mj-lt"/>
              </a:rPr>
              <a:t>Kik jelentkezhetnek?</a:t>
            </a:r>
            <a:r>
              <a:rPr lang="hu-HU" sz="2250" dirty="0">
                <a:latin typeface="+mj-lt"/>
              </a:rPr>
              <a:t> BME-s hallgatók, akik részt vettek vagy jelenleg is részt vesznek az Erasmus+ programban.</a:t>
            </a:r>
          </a:p>
          <a:p>
            <a:r>
              <a:rPr lang="hu-HU" sz="2250" b="1" dirty="0">
                <a:latin typeface="+mj-lt"/>
              </a:rPr>
              <a:t>Díjazás</a:t>
            </a:r>
            <a:r>
              <a:rPr lang="hu-HU" sz="2250" dirty="0">
                <a:latin typeface="+mj-lt"/>
              </a:rPr>
              <a:t>: Egyösszegű jutalom vagy havi ösztöndíj a mobilitás ideje alatt.</a:t>
            </a:r>
          </a:p>
          <a:p>
            <a:r>
              <a:rPr lang="hu-HU" sz="2250" b="1" dirty="0">
                <a:latin typeface="+mj-lt"/>
              </a:rPr>
              <a:t>Jelentkezés</a:t>
            </a:r>
            <a:r>
              <a:rPr lang="hu-HU" sz="2250" dirty="0">
                <a:latin typeface="+mj-lt"/>
              </a:rPr>
              <a:t>: Jelentkezési lap és kampányterv benyújtása </a:t>
            </a:r>
            <a:r>
              <a:rPr lang="hu-HU" sz="2250" b="1" dirty="0">
                <a:latin typeface="+mj-lt"/>
              </a:rPr>
              <a:t>május. 15-ig</a:t>
            </a:r>
            <a:r>
              <a:rPr lang="hu-HU" sz="2250" dirty="0">
                <a:latin typeface="+mj-lt"/>
              </a:rPr>
              <a:t>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4409DD5E-B98F-4464-BB40-EF7CE319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600" dirty="0"/>
              <a:t>HIRDESSÜK AZ ERASMUST  - NÉPSZERŰSÍTŐ KAMPÁNY- </a:t>
            </a:r>
            <a:r>
              <a:rPr lang="hu-HU" sz="2600" dirty="0">
                <a:highlight>
                  <a:srgbClr val="FFFF00"/>
                </a:highlight>
              </a:rPr>
              <a:t>HATÁRIDŐ: 05.15.</a:t>
            </a:r>
          </a:p>
        </p:txBody>
      </p:sp>
    </p:spTree>
    <p:extLst>
      <p:ext uri="{BB962C8B-B14F-4D97-AF65-F5344CB8AC3E}">
        <p14:creationId xmlns:p14="http://schemas.microsoft.com/office/powerpoint/2010/main" val="67455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99ABBB-6279-4D45-A5DF-AEA048F2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800" dirty="0"/>
              <a:t>ERASMUS+ SZAKMAI GYAKORLAT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2CFAD8-A67D-458F-AEA2-7F22F36EC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FOLYAMATOS PÁLYÁZÁS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MIN 2 – MAX 12 HÓNAP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NYÁRON, DIPLOMÁZÁS UTÁN IS!</a:t>
            </a:r>
          </a:p>
          <a:p>
            <a:pPr marL="0" indent="0">
              <a:buNone/>
            </a:pPr>
            <a:r>
              <a:rPr lang="hu-HU" sz="3600" dirty="0"/>
              <a:t>INFÓK ITT: https://nki.bme.hu/SZAKGYAK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26547D-2924-4C72-9460-AB27F368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E389-5D76-894B-8B41-CD89DE0DB3D6}" type="datetime1">
              <a:rPr lang="hu-HU" smtClean="0"/>
              <a:t>2025. 03. 20.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44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0EC1119-2057-66FE-AAD8-6B31042F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79" y="617053"/>
            <a:ext cx="10515600" cy="463550"/>
          </a:xfrm>
        </p:spPr>
        <p:txBody>
          <a:bodyPr>
            <a:noAutofit/>
          </a:bodyPr>
          <a:lstStyle/>
          <a:p>
            <a:r>
              <a:rPr lang="hu-HU" sz="3600" dirty="0"/>
              <a:t>ERASMUS+ PÓTPÁLYÁZAT 2025/2026 TAVASZRA</a:t>
            </a:r>
            <a:br>
              <a:rPr lang="hu-HU" sz="3600" dirty="0"/>
            </a:br>
            <a:r>
              <a:rPr lang="hu-HU" sz="3600" dirty="0"/>
              <a:t>PROGRAMOK</a:t>
            </a:r>
            <a:endParaRPr lang="en-US" sz="3600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3590C89-00EB-5F13-6574-BD28C368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19 </a:t>
            </a:r>
            <a:r>
              <a:rPr lang="hu-HU" dirty="0" err="1"/>
              <a:t>March</a:t>
            </a:r>
            <a:r>
              <a:rPr lang="hu-HU" dirty="0"/>
              <a:t> 2025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1123AAB-6DD6-4E78-B71A-5A3AEC82B825}"/>
              </a:ext>
            </a:extLst>
          </p:cNvPr>
          <p:cNvSpPr txBox="1"/>
          <p:nvPr/>
        </p:nvSpPr>
        <p:spPr>
          <a:xfrm>
            <a:off x="1063689" y="1408922"/>
            <a:ext cx="105995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/>
          </a:p>
          <a:p>
            <a:r>
              <a:rPr lang="hu-HU" sz="2800" b="1" u="sng" dirty="0"/>
              <a:t>PÓTPÁLYÁZAT A TAVASZI FÉLÉVRE MÉG ELÉRHETŐ HELYEKRE: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800" dirty="0"/>
              <a:t>Meghirdetés tervezett dátuma: 2025. május 15.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800" dirty="0"/>
              <a:t>Beadási határidő: </a:t>
            </a:r>
            <a:r>
              <a:rPr lang="hu-HU" sz="2800" i="1" dirty="0"/>
              <a:t>2025. július 10. </a:t>
            </a:r>
            <a:r>
              <a:rPr lang="hu-HU" sz="2800" dirty="0"/>
              <a:t>– még egyeztetés alatt</a:t>
            </a:r>
          </a:p>
          <a:p>
            <a:endParaRPr lang="hu-HU" sz="2800" dirty="0"/>
          </a:p>
          <a:p>
            <a:r>
              <a:rPr lang="hu-HU" sz="2800" b="1" u="sng" dirty="0"/>
              <a:t>KÖVETKEZŐ PROGRAMOK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b="1" dirty="0"/>
              <a:t>2025.05.05-09. BME STAFF WEEK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hu-HU" sz="2800" b="1" dirty="0"/>
              <a:t>ÖNKÉNTESEKET VÁRUNK!!!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b="1" dirty="0"/>
              <a:t>2025.05.15. csütörtök infónap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hu-HU" sz="2800" b="1" dirty="0"/>
              <a:t>Témák: PES, SUZUKI, FULBRIGHT (USA) programok + Erasmus+ Pótpályázat, Erasmus+ Szakmai gyakorlat</a:t>
            </a:r>
          </a:p>
          <a:p>
            <a:endParaRPr 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070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935E493-32C7-436E-A9CE-E7536328AC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0403F5-D13E-424E-872A-EADC90512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2689359"/>
            <a:ext cx="5238750" cy="147928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B96F25D-C6B6-4DA8-99F4-3196137F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049" y="1743837"/>
            <a:ext cx="2462301" cy="337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5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CA00DD8B-FC0E-AC53-ABFB-FABD8467C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2914804"/>
            <a:ext cx="3261360" cy="679296"/>
          </a:xfrm>
        </p:spPr>
        <p:txBody>
          <a:bodyPr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972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BME ">
      <a:dk1>
        <a:srgbClr val="862633"/>
      </a:dk1>
      <a:lt1>
        <a:srgbClr val="FEFFFF"/>
      </a:lt1>
      <a:dk2>
        <a:srgbClr val="862633"/>
      </a:dk2>
      <a:lt2>
        <a:srgbClr val="E8E8E8"/>
      </a:lt2>
      <a:accent1>
        <a:srgbClr val="862633"/>
      </a:accent1>
      <a:accent2>
        <a:srgbClr val="561821"/>
      </a:accent2>
      <a:accent3>
        <a:srgbClr val="371015"/>
      </a:accent3>
      <a:accent4>
        <a:srgbClr val="A62F3F"/>
      </a:accent4>
      <a:accent5>
        <a:srgbClr val="CE3A4F"/>
      </a:accent5>
      <a:accent6>
        <a:srgbClr val="C65C69"/>
      </a:accent6>
      <a:hlink>
        <a:srgbClr val="4F161E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E_PPT_Minta_magyar_1" id="{3E5AD901-C99E-8442-BDE7-5B8B361A16AC}" vid="{DB78B454-AC7A-9443-AEDD-B0759595AB3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Office-téma</Template>
  <TotalTime>628</TotalTime>
  <Words>541</Words>
  <Application>Microsoft Office PowerPoint</Application>
  <PresentationFormat>Szélesvásznú</PresentationFormat>
  <Paragraphs>73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Huni_Quorum Medium BT</vt:lpstr>
      <vt:lpstr>Noto Sans</vt:lpstr>
      <vt:lpstr>Wingdings</vt:lpstr>
      <vt:lpstr>Office-téma</vt:lpstr>
      <vt:lpstr>PowerPoint-bemutató</vt:lpstr>
      <vt:lpstr>Mai témák</vt:lpstr>
      <vt:lpstr>Nyertes pályázat – Mi következik most?      E-MAILT NÉZNI!!!!</vt:lpstr>
      <vt:lpstr>ESÉLYEGYENLŐSÉGI KIEGÉSZÍTŐ TÁMOGATÁS 2025/26-OS TANÉV</vt:lpstr>
      <vt:lpstr>HIRDESSÜK AZ ERASMUST  - NÉPSZERŰSÍTŐ KAMPÁNY- HATÁRIDŐ: 05.15.</vt:lpstr>
      <vt:lpstr>ERASMUS+ SZAKMAI GYAKORLAT</vt:lpstr>
      <vt:lpstr>ERASMUS+ PÓTPÁLYÁZAT 2025/2026 TAVASZRA PROGRAMOK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Szezech Bora Anna</dc:creator>
  <cp:lastModifiedBy>Jászai Zsuzsanna</cp:lastModifiedBy>
  <cp:revision>71</cp:revision>
  <dcterms:created xsi:type="dcterms:W3CDTF">2025-01-24T10:06:57Z</dcterms:created>
  <dcterms:modified xsi:type="dcterms:W3CDTF">2025-03-20T09:17:20Z</dcterms:modified>
</cp:coreProperties>
</file>