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0" r:id="rId4"/>
    <p:sldId id="261" r:id="rId5"/>
    <p:sldId id="264" r:id="rId6"/>
    <p:sldId id="262" r:id="rId7"/>
    <p:sldId id="263" r:id="rId8"/>
    <p:sldId id="266" r:id="rId9"/>
    <p:sldId id="265" r:id="rId10"/>
    <p:sldId id="25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56A"/>
    <a:srgbClr val="006DC9"/>
    <a:srgbClr val="004282"/>
    <a:srgbClr val="ED7F0D"/>
    <a:srgbClr val="006DB7"/>
    <a:srgbClr val="001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06"/>
    <p:restoredTop sz="94671"/>
  </p:normalViewPr>
  <p:slideViewPr>
    <p:cSldViewPr snapToGrid="0" snapToObjects="1">
      <p:cViewPr varScale="1">
        <p:scale>
          <a:sx n="100" d="100"/>
          <a:sy n="100" d="100"/>
        </p:scale>
        <p:origin x="29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746" y="1347682"/>
            <a:ext cx="7861604" cy="1597741"/>
          </a:xfrm>
        </p:spPr>
        <p:txBody>
          <a:bodyPr anchor="t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746" y="3138382"/>
            <a:ext cx="7861604" cy="8049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574615" y="4820594"/>
            <a:ext cx="2175596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5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National University of Singapore. All Rights Reserved.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391383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46" y="234150"/>
            <a:ext cx="1330200" cy="6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8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14898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56982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23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14898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5832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818482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3408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14898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1649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14898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28699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32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29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83445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7996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83445"/>
            <a:ext cx="512064" cy="512064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4405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767263"/>
            <a:ext cx="7429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2E482B0-A764-7649-BFD8-7624B53F13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550020" y="4820594"/>
            <a:ext cx="2175596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l">
              <a:defRPr/>
            </a:pPr>
            <a:r>
              <a:rPr lang="en-US" altLang="en-US" sz="525" dirty="0">
                <a:solidFill>
                  <a:srgbClr val="004282"/>
                </a:solidFill>
                <a:latin typeface="Arial" charset="0"/>
                <a:ea typeface="Arial" charset="0"/>
                <a:cs typeface="Arial" charset="0"/>
              </a:rPr>
              <a:t>© Copyright National University of Singapore.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8263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282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98" y="1294846"/>
            <a:ext cx="7861604" cy="1597741"/>
          </a:xfrm>
        </p:spPr>
        <p:txBody>
          <a:bodyPr anchor="t">
            <a:normAutofit/>
          </a:bodyPr>
          <a:lstStyle/>
          <a:p>
            <a:r>
              <a:rPr lang="hu-HU" sz="4050" b="1" dirty="0"/>
              <a:t>Szingapúri kalandjaim</a:t>
            </a:r>
            <a:br>
              <a:rPr lang="en-GB" sz="4050" b="1" dirty="0"/>
            </a:br>
            <a:r>
              <a:rPr lang="hu-HU" sz="2400" dirty="0"/>
              <a:t>2024/2025 I. félév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363" y="2892864"/>
            <a:ext cx="6667647" cy="1241822"/>
          </a:xfrm>
        </p:spPr>
        <p:txBody>
          <a:bodyPr>
            <a:normAutofit/>
          </a:bodyPr>
          <a:lstStyle/>
          <a:p>
            <a:r>
              <a:rPr lang="hu-HU" altLang="en-US" sz="2200" b="1" dirty="0"/>
              <a:t>Zentai Benedek</a:t>
            </a:r>
          </a:p>
          <a:p>
            <a:pPr>
              <a:spcBef>
                <a:spcPts val="800"/>
              </a:spcBef>
            </a:pPr>
            <a:r>
              <a:rPr lang="hu-HU" altLang="en-US" sz="1400" dirty="0"/>
              <a:t>BME VIK</a:t>
            </a:r>
          </a:p>
          <a:p>
            <a:pPr>
              <a:spcBef>
                <a:spcPts val="0"/>
              </a:spcBef>
            </a:pPr>
            <a:r>
              <a:rPr lang="hu-HU" altLang="en-US" sz="1400" dirty="0"/>
              <a:t>Mérnökinformatikus </a:t>
            </a:r>
            <a:r>
              <a:rPr lang="hu-HU" altLang="en-US" sz="1400" dirty="0" err="1"/>
              <a:t>BSc</a:t>
            </a:r>
            <a:r>
              <a:rPr lang="hu-HU" altLang="en-US" sz="1400" dirty="0"/>
              <a:t>.</a:t>
            </a:r>
            <a:endParaRPr lang="en-US" altLang="en-US" sz="1400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51742" y="2867907"/>
            <a:ext cx="45719" cy="949713"/>
          </a:xfrm>
          <a:prstGeom prst="rect">
            <a:avLst/>
          </a:prstGeom>
          <a:solidFill>
            <a:srgbClr val="ED7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BFCB5-8AB1-BE68-3A13-CBC7958A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759" y="2093716"/>
            <a:ext cx="5080280" cy="285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Singapore national flag transparent png 34811352 PNG">
            <a:extLst>
              <a:ext uri="{FF2B5EF4-FFF2-40B4-BE49-F238E27FC236}">
                <a16:creationId xmlns:a16="http://schemas.microsoft.com/office/drawing/2014/main" id="{465AF29B-1C1E-F12F-C451-D5F82C95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99" y="1294846"/>
            <a:ext cx="915231" cy="6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31" y="2014266"/>
            <a:ext cx="5915025" cy="2139553"/>
          </a:xfrm>
        </p:spPr>
        <p:txBody>
          <a:bodyPr anchor="ctr">
            <a:normAutofit/>
          </a:bodyPr>
          <a:lstStyle/>
          <a:p>
            <a:r>
              <a:rPr lang="hu-HU" sz="3300" b="1" dirty="0">
                <a:ea typeface="ＭＳ Ｐゴシック" charset="0"/>
              </a:rPr>
              <a:t>Köszönöm a figyelmet!</a:t>
            </a:r>
            <a:endParaRPr lang="en-GB" sz="3300" b="1" dirty="0"/>
          </a:p>
        </p:txBody>
      </p:sp>
      <p:pic>
        <p:nvPicPr>
          <p:cNvPr id="4" name="Picture 3" descr="A blue and white qr code&#10;&#10;AI-generated content may be incorrect.">
            <a:extLst>
              <a:ext uri="{FF2B5EF4-FFF2-40B4-BE49-F238E27FC236}">
                <a16:creationId xmlns:a16="http://schemas.microsoft.com/office/drawing/2014/main" id="{07DC8727-DF39-22E7-2EF1-4D8FE372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5" y="3359986"/>
            <a:ext cx="1452967" cy="1669366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AB24167-1121-5232-E6B0-71F3B411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68" y="3561888"/>
            <a:ext cx="1183861" cy="1183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E5D0AE-7E8E-3DC9-05DB-63E191C4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045" y="4636157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49981-F83A-6BEB-35FE-5F9F07542E08}"/>
              </a:ext>
            </a:extLst>
          </p:cNvPr>
          <p:cNvSpPr txBox="1"/>
          <p:nvPr/>
        </p:nvSpPr>
        <p:spPr>
          <a:xfrm>
            <a:off x="2329167" y="4673695"/>
            <a:ext cx="275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Benedek Zentai</a:t>
            </a:r>
          </a:p>
        </p:txBody>
      </p:sp>
      <p:pic>
        <p:nvPicPr>
          <p:cNvPr id="13" name="Picture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46664E7-C96B-B37B-8A22-206F8400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11" y="124887"/>
            <a:ext cx="3903345" cy="260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3D3DE1-98FA-DF1C-4D3D-9C7AE499C4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417"/>
          <a:stretch/>
        </p:blipFill>
        <p:spPr>
          <a:xfrm>
            <a:off x="5454504" y="1044290"/>
            <a:ext cx="3368124" cy="336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98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hu-HU" b="1" dirty="0" err="1"/>
              <a:t>Fast</a:t>
            </a:r>
            <a:r>
              <a:rPr lang="hu-HU" b="1" dirty="0"/>
              <a:t> </a:t>
            </a:r>
            <a:r>
              <a:rPr lang="hu-HU" b="1" dirty="0" err="1"/>
              <a:t>facts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0AE46-90B7-CAFE-0DFC-54AFCCD7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55"/>
          <a:stretch/>
        </p:blipFill>
        <p:spPr>
          <a:xfrm>
            <a:off x="105096" y="1460988"/>
            <a:ext cx="5777544" cy="269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655" y="273843"/>
            <a:ext cx="57699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28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 sz="21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C6B90E-6915-1845-7314-20227100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640" y="1365349"/>
            <a:ext cx="3381696" cy="2993291"/>
          </a:xfrm>
        </p:spPr>
        <p:txBody>
          <a:bodyPr>
            <a:normAutofit/>
          </a:bodyPr>
          <a:lstStyle/>
          <a:p>
            <a:r>
              <a:rPr lang="hu-HU" sz="1800" dirty="0"/>
              <a:t>Leginnovatívabb „ország”</a:t>
            </a:r>
          </a:p>
          <a:p>
            <a:r>
              <a:rPr lang="hu-HU" sz="1800" dirty="0"/>
              <a:t>Városállam</a:t>
            </a:r>
          </a:p>
          <a:p>
            <a:r>
              <a:rPr lang="hu-HU" sz="1800" dirty="0"/>
              <a:t>6 millió lakos</a:t>
            </a:r>
          </a:p>
          <a:p>
            <a:r>
              <a:rPr lang="hu-HU" sz="1400" dirty="0"/>
              <a:t>Trópusi övezet: ~ 30°C, 85% pára</a:t>
            </a:r>
          </a:p>
          <a:p>
            <a:r>
              <a:rPr lang="hu-HU" sz="1800" dirty="0"/>
              <a:t>Két évszak</a:t>
            </a:r>
          </a:p>
          <a:p>
            <a:r>
              <a:rPr lang="hu-HU" sz="1800" dirty="0" err="1"/>
              <a:t>Singlish</a:t>
            </a:r>
            <a:endParaRPr lang="hu-HU" sz="1800" dirty="0"/>
          </a:p>
          <a:p>
            <a:r>
              <a:rPr lang="hu-HU" sz="1800" dirty="0"/>
              <a:t>Szingapúri Dollár                    (1 SGD = kb. 275Ft)</a:t>
            </a:r>
          </a:p>
          <a:p>
            <a:r>
              <a:rPr lang="hu-HU" sz="1800" dirty="0"/>
              <a:t>NUS Top 8 (QS, 2024)</a:t>
            </a:r>
            <a:endParaRPr lang="hu-HU" sz="2000" dirty="0"/>
          </a:p>
          <a:p>
            <a:endParaRPr lang="hu-HU" sz="1400" dirty="0"/>
          </a:p>
          <a:p>
            <a:endParaRPr lang="hu-HU" sz="1800" dirty="0"/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7A8F-2AC0-534A-D0DD-C7A5577E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hu-HU" dirty="0"/>
              <a:t>Előkészületek, utazás</a:t>
            </a:r>
          </a:p>
        </p:txBody>
      </p:sp>
      <p:pic>
        <p:nvPicPr>
          <p:cNvPr id="5" name="Content Placeholder 4" descr="A waterfall in a glass dome&#10;&#10;AI-generated content may be incorrect.">
            <a:extLst>
              <a:ext uri="{FF2B5EF4-FFF2-40B4-BE49-F238E27FC236}">
                <a16:creationId xmlns:a16="http://schemas.microsoft.com/office/drawing/2014/main" id="{44994AE4-F16F-C588-73D5-0ECA2D1AF1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143" y="1268016"/>
            <a:ext cx="4253707" cy="319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58DA18-1AF1-3A49-1CAC-C84DAAD76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52590"/>
            <a:ext cx="3886200" cy="326350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Adminisztrációs határidők!</a:t>
            </a:r>
          </a:p>
          <a:p>
            <a:r>
              <a:rPr lang="hu-HU" dirty="0"/>
              <a:t>Augusztus – december</a:t>
            </a:r>
          </a:p>
          <a:p>
            <a:pPr lvl="1"/>
            <a:r>
              <a:rPr lang="hu-HU" dirty="0"/>
              <a:t>2x 8 hét</a:t>
            </a:r>
          </a:p>
          <a:p>
            <a:r>
              <a:rPr lang="hu-HU" dirty="0" err="1"/>
              <a:t>Learning</a:t>
            </a:r>
            <a:r>
              <a:rPr lang="hu-HU" dirty="0"/>
              <a:t> </a:t>
            </a:r>
            <a:r>
              <a:rPr lang="hu-HU" dirty="0" err="1"/>
              <a:t>Agreement</a:t>
            </a:r>
            <a:r>
              <a:rPr lang="hu-HU" dirty="0"/>
              <a:t> (12 unit)</a:t>
            </a:r>
          </a:p>
          <a:p>
            <a:r>
              <a:rPr lang="hu-HU" dirty="0"/>
              <a:t>Többkörös tárgyfelvétel</a:t>
            </a:r>
          </a:p>
          <a:p>
            <a:r>
              <a:rPr lang="hu-HU" dirty="0"/>
              <a:t>Kollégiumi jelentkezés     (</a:t>
            </a:r>
            <a:r>
              <a:rPr lang="hu-HU" dirty="0" err="1"/>
              <a:t>BSc</a:t>
            </a:r>
            <a:r>
              <a:rPr lang="hu-HU" dirty="0"/>
              <a:t> - </a:t>
            </a:r>
            <a:r>
              <a:rPr lang="hu-HU" dirty="0" err="1"/>
              <a:t>MSc</a:t>
            </a:r>
            <a:r>
              <a:rPr lang="hu-HU" dirty="0"/>
              <a:t>)</a:t>
            </a:r>
          </a:p>
          <a:p>
            <a:r>
              <a:rPr lang="hu-HU" dirty="0"/>
              <a:t>Utazási támogatás</a:t>
            </a:r>
          </a:p>
          <a:p>
            <a:r>
              <a:rPr lang="hu-HU" dirty="0"/>
              <a:t>Út kb. 18-20 óra</a:t>
            </a:r>
          </a:p>
          <a:p>
            <a:endParaRPr lang="hu-HU" dirty="0"/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8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DD9B-DEA2-367F-57B8-D585E74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Kollégium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84C6-BDFF-AECC-9A7B-44665189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b="1" dirty="0"/>
              <a:t>Hall </a:t>
            </a:r>
            <a:r>
              <a:rPr lang="hu-HU" sz="2000" b="1" dirty="0" err="1"/>
              <a:t>vs</a:t>
            </a:r>
            <a:r>
              <a:rPr lang="hu-HU" sz="2000" b="1" dirty="0"/>
              <a:t> </a:t>
            </a:r>
            <a:r>
              <a:rPr lang="hu-HU" sz="2000" b="1" dirty="0" err="1"/>
              <a:t>Residence</a:t>
            </a:r>
            <a:endParaRPr lang="hu-HU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02FAD-0600-6D2E-4DB4-80DE380E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97" y="70616"/>
            <a:ext cx="2933932" cy="195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ECF6E-E14B-F016-3FCE-E00BE5653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56"/>
          <a:stretch/>
        </p:blipFill>
        <p:spPr>
          <a:xfrm>
            <a:off x="628650" y="2025434"/>
            <a:ext cx="3369689" cy="240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C5347-AF66-3596-44F5-A1CE168E2D31}"/>
              </a:ext>
            </a:extLst>
          </p:cNvPr>
          <p:cNvSpPr txBox="1"/>
          <p:nvPr/>
        </p:nvSpPr>
        <p:spPr>
          <a:xfrm>
            <a:off x="835772" y="4395550"/>
            <a:ext cx="295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4282"/>
                </a:solidFill>
              </a:rPr>
              <a:t>Eusoff</a:t>
            </a:r>
            <a:r>
              <a:rPr lang="hu-HU" dirty="0">
                <a:solidFill>
                  <a:srgbClr val="004282"/>
                </a:solidFill>
              </a:rPr>
              <a:t> Hall – egyágyas szoba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EE37A-9EA5-5FFB-69F1-BD8824451F4C}"/>
              </a:ext>
            </a:extLst>
          </p:cNvPr>
          <p:cNvSpPr txBox="1"/>
          <p:nvPr/>
        </p:nvSpPr>
        <p:spPr>
          <a:xfrm>
            <a:off x="4722960" y="1951200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4282"/>
                </a:solidFill>
              </a:rPr>
              <a:t>Eusoff</a:t>
            </a:r>
            <a:r>
              <a:rPr lang="hu-HU" dirty="0">
                <a:solidFill>
                  <a:srgbClr val="004282"/>
                </a:solidFill>
              </a:rPr>
              <a:t> Hall – </a:t>
            </a:r>
            <a:r>
              <a:rPr lang="hu-HU" dirty="0" err="1">
                <a:solidFill>
                  <a:srgbClr val="004282"/>
                </a:solidFill>
              </a:rPr>
              <a:t>mealplan</a:t>
            </a:r>
            <a:endParaRPr lang="hu-HU" dirty="0">
              <a:solidFill>
                <a:srgbClr val="004282"/>
              </a:solidFill>
            </a:endParaRPr>
          </a:p>
        </p:txBody>
      </p:sp>
      <p:pic>
        <p:nvPicPr>
          <p:cNvPr id="9" name="Picture 8" descr="A staircase leading up to a building&#10;&#10;AI-generated content may be incorrect.">
            <a:extLst>
              <a:ext uri="{FF2B5EF4-FFF2-40B4-BE49-F238E27FC236}">
                <a16:creationId xmlns:a16="http://schemas.microsoft.com/office/drawing/2014/main" id="{29BFFC8C-7D48-C112-D236-1CCBA4F65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307" y="2366678"/>
            <a:ext cx="3197605" cy="239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67501-00D7-1676-D2CD-86114B4E2C60}"/>
              </a:ext>
            </a:extLst>
          </p:cNvPr>
          <p:cNvSpPr txBox="1"/>
          <p:nvPr/>
        </p:nvSpPr>
        <p:spPr>
          <a:xfrm>
            <a:off x="6084720" y="4718792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4282"/>
                </a:solidFill>
              </a:rPr>
              <a:t>Eusoff</a:t>
            </a:r>
            <a:r>
              <a:rPr lang="hu-HU" dirty="0">
                <a:solidFill>
                  <a:srgbClr val="004282"/>
                </a:solidFill>
              </a:rPr>
              <a:t> Hall – blokkok</a:t>
            </a:r>
          </a:p>
        </p:txBody>
      </p:sp>
    </p:spTree>
    <p:extLst>
      <p:ext uri="{BB962C8B-B14F-4D97-AF65-F5344CB8AC3E}">
        <p14:creationId xmlns:p14="http://schemas.microsoft.com/office/powerpoint/2010/main" val="361934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94ADC-5941-E37B-4B48-F8265FF5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Egyetemi kampusz</a:t>
            </a:r>
          </a:p>
        </p:txBody>
      </p:sp>
      <p:pic>
        <p:nvPicPr>
          <p:cNvPr id="6" name="Content Placeholder 5" descr="A building with trees around it&#10;&#10;AI-generated content may be incorrect.">
            <a:extLst>
              <a:ext uri="{FF2B5EF4-FFF2-40B4-BE49-F238E27FC236}">
                <a16:creationId xmlns:a16="http://schemas.microsoft.com/office/drawing/2014/main" id="{FBA7C628-DA2A-F626-70F0-1B5BA033A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368" r="4883" b="12237"/>
          <a:stretch/>
        </p:blipFill>
        <p:spPr>
          <a:xfrm>
            <a:off x="6122168" y="3320811"/>
            <a:ext cx="2812092" cy="173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853E0-B1CC-F497-5C56-01EE3E69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4" y="1130315"/>
            <a:ext cx="5806221" cy="211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3B995-B39C-06D5-517F-3EC45796A2FD}"/>
              </a:ext>
            </a:extLst>
          </p:cNvPr>
          <p:cNvSpPr txBox="1"/>
          <p:nvPr/>
        </p:nvSpPr>
        <p:spPr>
          <a:xfrm>
            <a:off x="6160268" y="1372262"/>
            <a:ext cx="2754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4282"/>
                </a:solidFill>
              </a:rPr>
              <a:t>3 fő rész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4282"/>
                </a:solidFill>
              </a:rPr>
              <a:t>Éttermek, büfék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4282"/>
                </a:solidFill>
              </a:rPr>
              <a:t>Sportlétesítmények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4282"/>
                </a:solidFill>
              </a:rPr>
              <a:t>Kórház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4282"/>
                </a:solidFill>
              </a:rPr>
              <a:t>Kampusz busz</a:t>
            </a:r>
          </a:p>
          <a:p>
            <a:endParaRPr lang="hu-HU" dirty="0">
              <a:solidFill>
                <a:srgbClr val="004282"/>
              </a:solidFill>
            </a:endParaRPr>
          </a:p>
        </p:txBody>
      </p:sp>
      <p:pic>
        <p:nvPicPr>
          <p:cNvPr id="1026" name="Picture 2" descr="10 Free Activities for NUS Students – NUS Residential Life">
            <a:extLst>
              <a:ext uri="{FF2B5EF4-FFF2-40B4-BE49-F238E27FC236}">
                <a16:creationId xmlns:a16="http://schemas.microsoft.com/office/drawing/2014/main" id="{037C219E-FE7C-C355-E9C6-A42FB32B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4" y="3320811"/>
            <a:ext cx="2606357" cy="173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12C8E-7B1B-E380-C173-242B2E78A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153" y="3320810"/>
            <a:ext cx="3092833" cy="173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05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F3D7-FB6D-C8EC-4D55-AB292E38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Közlekedés</a:t>
            </a:r>
          </a:p>
        </p:txBody>
      </p:sp>
      <p:pic>
        <p:nvPicPr>
          <p:cNvPr id="2050" name="Picture 2" descr="How the Singapore MRT can get you everywhere | HL Assurance">
            <a:extLst>
              <a:ext uri="{FF2B5EF4-FFF2-40B4-BE49-F238E27FC236}">
                <a16:creationId xmlns:a16="http://schemas.microsoft.com/office/drawing/2014/main" id="{FA5CAC89-AFDF-C2A8-6312-85A8EF45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19517"/>
            <a:ext cx="3810000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65056-A949-CB6B-5189-6C002EC9358F}"/>
              </a:ext>
            </a:extLst>
          </p:cNvPr>
          <p:cNvSpPr txBox="1"/>
          <p:nvPr/>
        </p:nvSpPr>
        <p:spPr>
          <a:xfrm>
            <a:off x="6149340" y="556990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MRT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D71A7-CAC3-D753-9F7F-898893C5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074"/>
          <a:stretch/>
        </p:blipFill>
        <p:spPr>
          <a:xfrm>
            <a:off x="307019" y="1130736"/>
            <a:ext cx="2887980" cy="186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1A8FD8-CFB7-1CCE-DE43-897197B61C51}"/>
              </a:ext>
            </a:extLst>
          </p:cNvPr>
          <p:cNvSpPr txBox="1"/>
          <p:nvPr/>
        </p:nvSpPr>
        <p:spPr>
          <a:xfrm>
            <a:off x="3194999" y="1957582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BUSZ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91BA1-9901-1163-9762-1DA89CFD2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128" y="3063240"/>
            <a:ext cx="1908810" cy="190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9486A1-6F6F-859B-FEA1-A96ACB9DC232}"/>
              </a:ext>
            </a:extLst>
          </p:cNvPr>
          <p:cNvSpPr txBox="1"/>
          <p:nvPr/>
        </p:nvSpPr>
        <p:spPr>
          <a:xfrm>
            <a:off x="2084128" y="3974780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RIDE HAILING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3C5B5-2457-6EC9-79DD-11639612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937" y="3063240"/>
            <a:ext cx="3635829" cy="190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525ECF-CC39-BAD8-4641-C15D02263BA8}"/>
              </a:ext>
            </a:extLst>
          </p:cNvPr>
          <p:cNvCxnSpPr/>
          <p:nvPr/>
        </p:nvCxnSpPr>
        <p:spPr>
          <a:xfrm>
            <a:off x="138234" y="3063240"/>
            <a:ext cx="9005766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54B9D1-2693-FDFB-1202-5B49B1C3218E}"/>
              </a:ext>
            </a:extLst>
          </p:cNvPr>
          <p:cNvSpPr txBox="1"/>
          <p:nvPr/>
        </p:nvSpPr>
        <p:spPr>
          <a:xfrm>
            <a:off x="18627" y="3060611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este 10 után:</a:t>
            </a:r>
          </a:p>
        </p:txBody>
      </p:sp>
    </p:spTree>
    <p:extLst>
      <p:ext uri="{BB962C8B-B14F-4D97-AF65-F5344CB8AC3E}">
        <p14:creationId xmlns:p14="http://schemas.microsoft.com/office/powerpoint/2010/main" val="42811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7A5D-EBCE-B992-C608-A8E0E799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Belváros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66CFD-0AD5-B009-B9FA-D4984B3E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908" y="111311"/>
            <a:ext cx="4015851" cy="2676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B1FB1-8067-7144-B47B-36768B24FF91}"/>
              </a:ext>
            </a:extLst>
          </p:cNvPr>
          <p:cNvSpPr txBox="1"/>
          <p:nvPr/>
        </p:nvSpPr>
        <p:spPr>
          <a:xfrm>
            <a:off x="3486779" y="180236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Marina </a:t>
            </a:r>
            <a:r>
              <a:rPr lang="hu-HU" dirty="0" err="1">
                <a:solidFill>
                  <a:srgbClr val="004282"/>
                </a:solidFill>
              </a:rPr>
              <a:t>Bay</a:t>
            </a:r>
            <a:endParaRPr lang="hu-HU" dirty="0">
              <a:solidFill>
                <a:srgbClr val="00428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AF378-37A9-10E1-4AC5-08EFA30EFDE7}"/>
              </a:ext>
            </a:extLst>
          </p:cNvPr>
          <p:cNvSpPr txBox="1"/>
          <p:nvPr/>
        </p:nvSpPr>
        <p:spPr>
          <a:xfrm>
            <a:off x="1257352" y="3931920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4282"/>
                </a:solidFill>
              </a:rPr>
              <a:t>Financial </a:t>
            </a:r>
            <a:r>
              <a:rPr lang="hu-HU" dirty="0" err="1">
                <a:solidFill>
                  <a:srgbClr val="004282"/>
                </a:solidFill>
              </a:rPr>
              <a:t>District</a:t>
            </a:r>
            <a:endParaRPr lang="hu-HU" dirty="0">
              <a:solidFill>
                <a:srgbClr val="00428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E7DE1-AADD-21BD-0665-F7230211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54" y="2907200"/>
            <a:ext cx="3084096" cy="205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B30F45-71F4-1D9A-A880-0B35F033F346}"/>
              </a:ext>
            </a:extLst>
          </p:cNvPr>
          <p:cNvSpPr txBox="1"/>
          <p:nvPr/>
        </p:nvSpPr>
        <p:spPr>
          <a:xfrm>
            <a:off x="3903467" y="4439816"/>
            <a:ext cx="27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4282"/>
                </a:solidFill>
              </a:rPr>
              <a:t>Hawker</a:t>
            </a:r>
            <a:r>
              <a:rPr lang="hu-HU" dirty="0">
                <a:solidFill>
                  <a:srgbClr val="004282"/>
                </a:solidFill>
              </a:rPr>
              <a:t> Center</a:t>
            </a:r>
          </a:p>
        </p:txBody>
      </p:sp>
      <p:pic>
        <p:nvPicPr>
          <p:cNvPr id="12" name="Picture 11" descr="A city skyline with many tall buildings&#10;&#10;AI-generated content may be incorrect.">
            <a:extLst>
              <a:ext uri="{FF2B5EF4-FFF2-40B4-BE49-F238E27FC236}">
                <a16:creationId xmlns:a16="http://schemas.microsoft.com/office/drawing/2014/main" id="{DCE0AA84-AADA-BA1D-8FDD-771CF4E1F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44" y="118872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33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1A12-12B0-1786-6D34-7064693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264"/>
            <a:ext cx="7886700" cy="994172"/>
          </a:xfrm>
        </p:spPr>
        <p:txBody>
          <a:bodyPr/>
          <a:lstStyle/>
          <a:p>
            <a:r>
              <a:rPr lang="hu-HU" dirty="0"/>
              <a:t>Látnivalók</a:t>
            </a:r>
          </a:p>
        </p:txBody>
      </p:sp>
      <p:pic>
        <p:nvPicPr>
          <p:cNvPr id="5" name="Picture 4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B5569E9E-8D96-2051-62B5-AF5B5330F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97743" y="1404806"/>
            <a:ext cx="3404025" cy="255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everal boats in a harbor&#10;&#10;AI-generated content may be incorrect.">
            <a:extLst>
              <a:ext uri="{FF2B5EF4-FFF2-40B4-BE49-F238E27FC236}">
                <a16:creationId xmlns:a16="http://schemas.microsoft.com/office/drawing/2014/main" id="{FCA43A8A-A94A-759B-3821-88834601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6" y="2853558"/>
            <a:ext cx="3000704" cy="225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building with a garage door&#10;&#10;AI-generated content may be incorrect.">
            <a:extLst>
              <a:ext uri="{FF2B5EF4-FFF2-40B4-BE49-F238E27FC236}">
                <a16:creationId xmlns:a16="http://schemas.microsoft.com/office/drawing/2014/main" id="{595BA1BB-982C-29DA-D3EA-04B6D9A76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710" y="186823"/>
            <a:ext cx="3177707" cy="238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group of trees with purple lights&#10;&#10;AI-generated content may be incorrect.">
            <a:extLst>
              <a:ext uri="{FF2B5EF4-FFF2-40B4-BE49-F238E27FC236}">
                <a16:creationId xmlns:a16="http://schemas.microsoft.com/office/drawing/2014/main" id="{9021DE42-52DD-CFBD-0311-9249AB43D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122" y="2656550"/>
            <a:ext cx="3179902" cy="238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6E9F1-4AD6-A9B5-79D0-D5C4B1E4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979302"/>
            <a:ext cx="2421700" cy="181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90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12E5-87CB-8066-9197-B52197C0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Környező országok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48314B-80E5-3846-A94E-ECAC65735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87" y="1141412"/>
            <a:ext cx="5374833" cy="3903473"/>
          </a:xfrm>
          <a:prstGeom prst="rect">
            <a:avLst/>
          </a:prstGeom>
        </p:spPr>
      </p:pic>
      <p:pic>
        <p:nvPicPr>
          <p:cNvPr id="10" name="Picture 9" descr="A sandy beach with trees and water&#10;&#10;AI-generated content may be incorrect.">
            <a:extLst>
              <a:ext uri="{FF2B5EF4-FFF2-40B4-BE49-F238E27FC236}">
                <a16:creationId xmlns:a16="http://schemas.microsoft.com/office/drawing/2014/main" id="{2C736A74-7CA8-5A82-EE04-CAF875E4C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76" y="3472268"/>
            <a:ext cx="2035073" cy="152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ity skyline with trees and buildings&#10;&#10;AI-generated content may be incorrect.">
            <a:extLst>
              <a:ext uri="{FF2B5EF4-FFF2-40B4-BE49-F238E27FC236}">
                <a16:creationId xmlns:a16="http://schemas.microsoft.com/office/drawing/2014/main" id="{F832A54D-91CA-323B-A4B9-B5D688749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40" y="1792507"/>
            <a:ext cx="2035073" cy="152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beach with a body of water and a large rock cliff&#10;&#10;AI-generated content may be incorrect.">
            <a:extLst>
              <a:ext uri="{FF2B5EF4-FFF2-40B4-BE49-F238E27FC236}">
                <a16:creationId xmlns:a16="http://schemas.microsoft.com/office/drawing/2014/main" id="{309E0919-368A-5695-02A7-EA0542E00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776" y="32729"/>
            <a:ext cx="2141764" cy="160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5A05CD-10A7-B77A-079B-914684446B15}"/>
              </a:ext>
            </a:extLst>
          </p:cNvPr>
          <p:cNvSpPr txBox="1"/>
          <p:nvPr/>
        </p:nvSpPr>
        <p:spPr>
          <a:xfrm>
            <a:off x="7683712" y="601653"/>
            <a:ext cx="275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004282"/>
                </a:solidFill>
              </a:rPr>
              <a:t>Krabi</a:t>
            </a:r>
            <a:r>
              <a:rPr lang="hu-HU" sz="1600" dirty="0">
                <a:solidFill>
                  <a:srgbClr val="004282"/>
                </a:solidFill>
              </a:rPr>
              <a:t>, Thaiföld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7CC82-2750-D236-7895-C27477C4E9E9}"/>
              </a:ext>
            </a:extLst>
          </p:cNvPr>
          <p:cNvSpPr txBox="1"/>
          <p:nvPr/>
        </p:nvSpPr>
        <p:spPr>
          <a:xfrm>
            <a:off x="5761349" y="2402473"/>
            <a:ext cx="275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004282"/>
                </a:solidFill>
              </a:rPr>
              <a:t>Sencsen</a:t>
            </a:r>
            <a:r>
              <a:rPr lang="hu-HU" sz="1600" dirty="0">
                <a:solidFill>
                  <a:srgbClr val="004282"/>
                </a:solidFill>
              </a:rPr>
              <a:t>, Kína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5CB7E-BC53-86C7-734F-E44828F6D781}"/>
              </a:ext>
            </a:extLst>
          </p:cNvPr>
          <p:cNvSpPr txBox="1"/>
          <p:nvPr/>
        </p:nvSpPr>
        <p:spPr>
          <a:xfrm>
            <a:off x="7577011" y="4177405"/>
            <a:ext cx="275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4282"/>
                </a:solidFill>
              </a:rPr>
              <a:t>Bali, Indonézia</a:t>
            </a:r>
          </a:p>
        </p:txBody>
      </p:sp>
    </p:spTree>
    <p:extLst>
      <p:ext uri="{BB962C8B-B14F-4D97-AF65-F5344CB8AC3E}">
        <p14:creationId xmlns:p14="http://schemas.microsoft.com/office/powerpoint/2010/main" val="234710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6969</TotalTime>
  <Words>153</Words>
  <Application>Microsoft Office PowerPoint</Application>
  <PresentationFormat>On-screen Show (16:9)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ＭＳ Ｐゴシック</vt:lpstr>
      <vt:lpstr>Arial</vt:lpstr>
      <vt:lpstr>Office Theme</vt:lpstr>
      <vt:lpstr>Szingapúri kalandjaim 2024/2025 I. félév</vt:lpstr>
      <vt:lpstr>Fast facts</vt:lpstr>
      <vt:lpstr>Előkészületek, utazás</vt:lpstr>
      <vt:lpstr>Kollégium</vt:lpstr>
      <vt:lpstr>Egyetemi kampusz</vt:lpstr>
      <vt:lpstr>Közlekedés</vt:lpstr>
      <vt:lpstr>Belváros</vt:lpstr>
      <vt:lpstr>Látnivalók</vt:lpstr>
      <vt:lpstr>Környező országok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Yihan LIAN</dc:creator>
  <cp:lastModifiedBy>Zentai Beni</cp:lastModifiedBy>
  <cp:revision>46</cp:revision>
  <dcterms:created xsi:type="dcterms:W3CDTF">2018-08-16T03:57:50Z</dcterms:created>
  <dcterms:modified xsi:type="dcterms:W3CDTF">2025-03-19T12:23:04Z</dcterms:modified>
</cp:coreProperties>
</file>