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0" r:id="rId2"/>
    <p:sldId id="272" r:id="rId3"/>
    <p:sldId id="273" r:id="rId4"/>
    <p:sldId id="265" r:id="rId5"/>
    <p:sldId id="281" r:id="rId6"/>
    <p:sldId id="282" r:id="rId7"/>
    <p:sldId id="266" r:id="rId8"/>
    <p:sldId id="285" r:id="rId9"/>
    <p:sldId id="267" r:id="rId10"/>
    <p:sldId id="288" r:id="rId11"/>
    <p:sldId id="289" r:id="rId12"/>
    <p:sldId id="261" r:id="rId13"/>
    <p:sldId id="264" r:id="rId14"/>
    <p:sldId id="286" r:id="rId15"/>
    <p:sldId id="268" r:id="rId16"/>
    <p:sldId id="287" r:id="rId17"/>
    <p:sldId id="290" r:id="rId18"/>
    <p:sldId id="269" r:id="rId19"/>
    <p:sldId id="263" r:id="rId20"/>
    <p:sldId id="270" r:id="rId21"/>
    <p:sldId id="271" r:id="rId22"/>
    <p:sldId id="279" r:id="rId2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4F0F8030-19BE-4BEF-AC5E-68A076CDE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62A2EF8-D0B5-4508-909B-08FBAE28E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6F53-62A3-4126-B67A-90642DF36E11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CE29D5F-41A9-41ED-9A36-F05F326630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3BAD8F0-3E22-43D4-B18E-F0D095DE0A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D899-AEAD-4C85-924C-8735E19A1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00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48D9-D133-476B-8047-DE503EDDFF03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FE3F0-0AB2-4212-8EB6-F5AC882352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26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2023. 09. 20.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05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2023. 09. 20.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67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2023. 09. 20.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938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2023. 09. 20.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33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2023. 09. 20.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003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44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30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24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03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1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56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19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2023. 09. 20.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87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</a:defRPr>
            </a:lvl1pPr>
          </a:lstStyle>
          <a:p>
            <a:fld id="{6359E1EF-6F1B-4896-AE9C-95306332394B}" type="datetimeFigureOut">
              <a:rPr lang="hu-HU" smtClean="0"/>
              <a:pPr/>
              <a:t>2023. 09. 20.</a:t>
            </a:fld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580367" y="6130437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Huni_Quorum Medium BT" panose="020E0603030505020404" pitchFamily="34" charset="-18"/>
              </a:defRPr>
            </a:lvl1pPr>
          </a:lstStyle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E570FC1-27CF-467D-95C4-B0125E05CF8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1" y="42417"/>
            <a:ext cx="1267968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7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Huni_Quorum Medium BT" panose="020E0603030505020404" pitchFamily="34" charset="-18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rasmus.kieg@bme.h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eepus.info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eepus.info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bme.hu" TargetMode="External"/><Relationship Id="rId2" Type="http://schemas.openxmlformats.org/officeDocument/2006/relationships/hyperlink" Target="http://nki.bme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rasmus.kieg@bme.hu" TargetMode="External"/><Relationship Id="rId5" Type="http://schemas.openxmlformats.org/officeDocument/2006/relationships/hyperlink" Target="mailto:szakgyak@bme.hu" TargetMode="External"/><Relationship Id="rId4" Type="http://schemas.openxmlformats.org/officeDocument/2006/relationships/hyperlink" Target="mailto:europan_kivuli@bme.h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792896"/>
            <a:ext cx="8911687" cy="3051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dirty="0"/>
              <a:t>Nemzetközi Mobilitási Infónap</a:t>
            </a:r>
            <a:br>
              <a:rPr lang="hu-HU" dirty="0"/>
            </a:br>
            <a:r>
              <a:rPr lang="hu-HU" dirty="0"/>
              <a:t>2023.09.20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4701209"/>
            <a:ext cx="9088263" cy="172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dirty="0"/>
          </a:p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074A7AF-64A5-4103-BDA6-ED9EE60F9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08" y="695739"/>
            <a:ext cx="5868535" cy="16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828801" y="246607"/>
            <a:ext cx="9608700" cy="783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Erasmus részképzés 2024-2025/ őszi félév pályázat</a:t>
            </a:r>
            <a:endParaRPr lang="hu-HU" cap="all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311579" y="1030515"/>
            <a:ext cx="10551886" cy="52230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algn="just"/>
            <a:r>
              <a:rPr lang="hu-HU" sz="2600" b="1" u="sng" dirty="0"/>
              <a:t>KIK Pályázhatnak: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600" b="1" dirty="0"/>
              <a:t>BME beiratkozott hallgatója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600" b="1" dirty="0"/>
              <a:t>két aktív félévre bejelentkeztek</a:t>
            </a:r>
            <a:endParaRPr lang="hu-HU" sz="2600" dirty="0"/>
          </a:p>
          <a:p>
            <a:pPr marL="715963" indent="-285750" algn="just">
              <a:buFont typeface="Wingdings 3" charset="2"/>
              <a:buChar char=""/>
            </a:pPr>
            <a:r>
              <a:rPr lang="hu-HU" sz="2600" dirty="0"/>
              <a:t>a </a:t>
            </a:r>
            <a:r>
              <a:rPr lang="hu-HU" sz="2600" b="1" dirty="0"/>
              <a:t>külföldi fogadóintézmény által előírt, meglévő nyelvvizsga bizonyítvánnyal igazolt nyelvismerettel rendelkeznek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600" b="1" dirty="0"/>
              <a:t>minimum követelmény a B2-es szintű nyelvvizsga az oktatás nyelvén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600" b="1" dirty="0"/>
              <a:t>minimális időtartama 3 hónap maximális 6 hónap egy pályázati ciklusban (KIVÉTEL: kettős képzésben résztvevők)</a:t>
            </a:r>
            <a:endParaRPr lang="hu-HU" sz="2600" dirty="0"/>
          </a:p>
          <a:p>
            <a:pPr marL="715963" indent="-285750" algn="just">
              <a:buFont typeface="Wingdings 3" charset="2"/>
              <a:buChar char=""/>
            </a:pPr>
            <a:r>
              <a:rPr lang="hu-HU" sz="2600" b="1" dirty="0"/>
              <a:t>teljes mobilitási időszak alatt a BME-n </a:t>
            </a:r>
            <a:r>
              <a:rPr lang="hu-HU" sz="2600" b="1" u="sng" dirty="0"/>
              <a:t>aktív</a:t>
            </a:r>
            <a:r>
              <a:rPr lang="hu-HU" sz="2600" b="1" dirty="0"/>
              <a:t> státuszban kell lennie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600" b="1" dirty="0"/>
              <a:t>mobilitási időszak alatt </a:t>
            </a:r>
            <a:r>
              <a:rPr lang="hu-HU" sz="2600" b="1" dirty="0" err="1"/>
              <a:t>félévente</a:t>
            </a:r>
            <a:r>
              <a:rPr lang="hu-HU" sz="2600" b="1" dirty="0"/>
              <a:t> a fogadó intézményben legalább 15 ECTS kreditet kell teljesíteni.</a:t>
            </a:r>
            <a:endParaRPr lang="hu-HU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7D74EC83-5617-444C-8D64-93510D1F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/>
          <a:lstStyle/>
          <a:p>
            <a:fld id="{7153DA92-B987-41F0-A119-A69068AB8D3E}" type="datetime1">
              <a:rPr lang="hu-HU" smtClean="0"/>
              <a:t>2023. 09. 20.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7AA03B-FF58-4349-97B9-A1C024DF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046" y="4529540"/>
            <a:ext cx="1163533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erasmus@bme.hu</a:t>
            </a:r>
          </a:p>
        </p:txBody>
      </p:sp>
    </p:spTree>
    <p:extLst>
      <p:ext uri="{BB962C8B-B14F-4D97-AF65-F5344CB8AC3E}">
        <p14:creationId xmlns:p14="http://schemas.microsoft.com/office/powerpoint/2010/main" val="50408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828801" y="246607"/>
            <a:ext cx="9608700" cy="783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Erasmus részképzés 2024-2025/ őszi félév pályázat</a:t>
            </a:r>
            <a:endParaRPr lang="hu-HU" cap="all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311579" y="1030515"/>
            <a:ext cx="10551886" cy="5223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algn="just"/>
            <a:endParaRPr lang="hu-HU" sz="2600" b="1" u="sng" dirty="0"/>
          </a:p>
          <a:p>
            <a:pPr marL="430213" algn="just"/>
            <a:r>
              <a:rPr lang="hu-HU" sz="2600" b="1" u="sng" dirty="0"/>
              <a:t>Pályázati feltételek módosulnak:</a:t>
            </a:r>
          </a:p>
          <a:p>
            <a:pPr marL="887413" indent="-457200" algn="just">
              <a:buFontTx/>
              <a:buChar char="-"/>
            </a:pPr>
            <a:r>
              <a:rPr lang="hu-HU" sz="2600" b="1" dirty="0"/>
              <a:t>Minimum átlag: 2,0, ezen felül Karonként változhat</a:t>
            </a:r>
          </a:p>
          <a:p>
            <a:pPr marL="1230313" lvl="1" indent="-342900" algn="just">
              <a:buFontTx/>
              <a:buChar char="-"/>
            </a:pPr>
            <a:r>
              <a:rPr lang="hu-HU" sz="2400" b="1" dirty="0"/>
              <a:t>Képzésváltók esetén súlyozott átlag</a:t>
            </a:r>
          </a:p>
          <a:p>
            <a:pPr marL="1230313" lvl="1" indent="-342900" algn="just">
              <a:buFontTx/>
              <a:buChar char="-"/>
            </a:pPr>
            <a:r>
              <a:rPr lang="hu-HU" sz="2400" b="1" dirty="0"/>
              <a:t>Többi esetben ÖKKI</a:t>
            </a:r>
          </a:p>
          <a:p>
            <a:pPr marL="773113" indent="-342900" algn="just">
              <a:buFontTx/>
              <a:buChar char="-"/>
            </a:pPr>
            <a:r>
              <a:rPr lang="hu-HU" sz="2600" b="1" dirty="0"/>
              <a:t>Nincs hosszabbítási lehetőség</a:t>
            </a:r>
          </a:p>
          <a:p>
            <a:pPr marL="773113" indent="-342900" algn="just">
              <a:buFontTx/>
              <a:buChar char="-"/>
            </a:pPr>
            <a:r>
              <a:rPr lang="hu-HU" sz="2600" b="1" dirty="0"/>
              <a:t>Saját felelősség a fogadóintézmény nyelvi követelményeiről való tájékozódás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7D74EC83-5617-444C-8D64-93510D1F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/>
          <a:lstStyle/>
          <a:p>
            <a:fld id="{7153DA92-B987-41F0-A119-A69068AB8D3E}" type="datetime1">
              <a:rPr lang="hu-HU" smtClean="0"/>
              <a:t>2023. 09. 20.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7AA03B-FF58-4349-97B9-A1C024DF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046" y="4529540"/>
            <a:ext cx="1163533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erasmus@bme.hu</a:t>
            </a:r>
          </a:p>
        </p:txBody>
      </p:sp>
    </p:spTree>
    <p:extLst>
      <p:ext uri="{BB962C8B-B14F-4D97-AF65-F5344CB8AC3E}">
        <p14:creationId xmlns:p14="http://schemas.microsoft.com/office/powerpoint/2010/main" val="35258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032001" y="246606"/>
            <a:ext cx="9405500" cy="92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Pályázat benyújtása</a:t>
            </a:r>
            <a:endParaRPr lang="hu-HU" cap="all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219201" y="1172818"/>
            <a:ext cx="10682514" cy="5438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algn="just">
              <a:spcBef>
                <a:spcPts val="0"/>
              </a:spcBef>
              <a:buFont typeface="Wingdings 3" charset="2"/>
              <a:buChar char=""/>
            </a:pPr>
            <a:r>
              <a:rPr lang="hu-HU" sz="2400" dirty="0"/>
              <a:t>Neptun kérvény: 064 Jelentkezési lap Erasmus tanulmányi ösztöndíjra pályázat</a:t>
            </a:r>
          </a:p>
          <a:p>
            <a:pPr marL="715963" algn="just">
              <a:spcBef>
                <a:spcPts val="0"/>
              </a:spcBef>
              <a:buFont typeface="Wingdings 3" charset="2"/>
              <a:buChar char=""/>
            </a:pPr>
            <a:r>
              <a:rPr lang="hu-HU" sz="2400" dirty="0"/>
              <a:t>PÁLYÁZAT LEADÁSI HATÁRIDEJE: </a:t>
            </a:r>
            <a:r>
              <a:rPr lang="hu-HU" sz="2400" b="1" u="sng" dirty="0">
                <a:solidFill>
                  <a:srgbClr val="C00000"/>
                </a:solidFill>
              </a:rPr>
              <a:t>2024. FEBRUÁR 05. 22:00</a:t>
            </a:r>
          </a:p>
          <a:p>
            <a:pPr marL="715963" algn="just">
              <a:spcBef>
                <a:spcPts val="0"/>
              </a:spcBef>
              <a:buFont typeface="Wingdings 3" charset="2"/>
              <a:buChar char=""/>
            </a:pPr>
            <a:r>
              <a:rPr lang="hu-HU" sz="2400" dirty="0"/>
              <a:t>legfeljebb 5 külföldi felsőoktatási intézmény megjelölésére van lehetősége</a:t>
            </a:r>
          </a:p>
          <a:p>
            <a:pPr marL="715963" algn="just">
              <a:spcBef>
                <a:spcPts val="0"/>
              </a:spcBef>
              <a:buFont typeface="Wingdings 3" charset="2"/>
              <a:buChar char=""/>
            </a:pPr>
            <a:r>
              <a:rPr lang="hu-HU" sz="2400" dirty="0"/>
              <a:t>A pályázat során csak azon felsőoktatási intézmény vehető figyelembe:</a:t>
            </a:r>
          </a:p>
          <a:p>
            <a:pPr marL="1173163" lvl="1" algn="just">
              <a:spcBef>
                <a:spcPts val="0"/>
              </a:spcBef>
              <a:buFont typeface="Wingdings 3" charset="2"/>
              <a:buChar char="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amely a pályázó adott </a:t>
            </a:r>
            <a:r>
              <a:rPr lang="hu-H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szakának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hallgatói számára megfelelő tantárgykínálatot biztosít</a:t>
            </a:r>
          </a:p>
          <a:p>
            <a:pPr marL="1173163" lvl="1" algn="just">
              <a:spcBef>
                <a:spcPts val="0"/>
              </a:spcBef>
              <a:buFont typeface="Wingdings 3" charset="2"/>
              <a:buChar char="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amely oktatási nyelvének az intézmény által előírt szintű ismeretét a pályázó igazolni tudja nyelvvizsga-bizonyítvánnyal</a:t>
            </a:r>
          </a:p>
          <a:p>
            <a:pPr marL="715963" algn="just">
              <a:spcBef>
                <a:spcPts val="0"/>
              </a:spcBef>
              <a:buFont typeface="Wingdings 3" charset="2"/>
              <a:buChar char=""/>
            </a:pPr>
            <a:r>
              <a:rPr lang="hu-HU" sz="2400" dirty="0"/>
              <a:t>A pályázat beadása után hiánypótlásra nincs lehetőség </a:t>
            </a:r>
          </a:p>
          <a:p>
            <a:pPr marL="715963" algn="just">
              <a:spcBef>
                <a:spcPts val="0"/>
              </a:spcBef>
              <a:buFont typeface="Wingdings 3" charset="2"/>
              <a:buChar char=""/>
            </a:pPr>
            <a:r>
              <a:rPr lang="hu-HU" sz="2400" dirty="0"/>
              <a:t>A pályázat érvénytelennek minősül, ha a pályázó: a pályázati felhívásban szereplő, kötelezően benyújtandó melléklet(</a:t>
            </a:r>
            <a:r>
              <a:rPr lang="hu-HU" sz="2400" dirty="0" err="1"/>
              <a:t>ek</a:t>
            </a:r>
            <a:r>
              <a:rPr lang="hu-HU" sz="2400" dirty="0"/>
              <a:t>)</a:t>
            </a:r>
            <a:r>
              <a:rPr lang="hu-HU" sz="2400" dirty="0" err="1"/>
              <a:t>et</a:t>
            </a:r>
            <a:r>
              <a:rPr lang="hu-HU" sz="2400" dirty="0"/>
              <a:t> nem csatolta.</a:t>
            </a:r>
            <a:endParaRPr lang="hu-HU" sz="2400" u="sng" dirty="0"/>
          </a:p>
          <a:p>
            <a:pPr marL="715963" indent="-285750">
              <a:buFont typeface="Wingdings 3" charset="2"/>
              <a:buChar char=""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519F5B06-E159-4E86-B424-AAD11F82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1E5D-A2CB-4D48-AD23-8F1E427111D8}" type="datetime1">
              <a:rPr lang="hu-HU" smtClean="0"/>
              <a:t>2023. 09. 20.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05B27AF-87D5-4463-828F-60743F78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046" y="4529540"/>
            <a:ext cx="1163534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erasmus@bme.hu</a:t>
            </a:r>
          </a:p>
        </p:txBody>
      </p:sp>
    </p:spTree>
    <p:extLst>
      <p:ext uri="{BB962C8B-B14F-4D97-AF65-F5344CB8AC3E}">
        <p14:creationId xmlns:p14="http://schemas.microsoft.com/office/powerpoint/2010/main" val="342221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872344" y="210321"/>
            <a:ext cx="9405500" cy="805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Pályázat tartalma</a:t>
            </a:r>
            <a:endParaRPr lang="hu-HU" cap="all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393371" y="1016000"/>
            <a:ext cx="10392229" cy="584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dirty="0"/>
          </a:p>
          <a:p>
            <a:pPr marL="715963" indent="-285750" algn="just">
              <a:buFont typeface="Wingdings 3" charset="2"/>
              <a:buChar char=""/>
            </a:pPr>
            <a:r>
              <a:rPr lang="hu-HU" sz="2900" b="1" dirty="0"/>
              <a:t>oktatás nyelvének ismeretét igazoló </a:t>
            </a:r>
            <a:r>
              <a:rPr lang="hu-HU" sz="2900" b="1" u="sng" dirty="0"/>
              <a:t>nyelvvizsga </a:t>
            </a:r>
            <a:r>
              <a:rPr lang="hu-HU" sz="2900" u="sng" dirty="0"/>
              <a:t>bizonyítvány,</a:t>
            </a:r>
            <a:r>
              <a:rPr lang="hu-HU" sz="2900" dirty="0"/>
              <a:t> Neptun rendszerben rögzítve.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900" b="1" dirty="0"/>
              <a:t>a pályázó </a:t>
            </a:r>
            <a:r>
              <a:rPr lang="hu-HU" sz="2900" b="1" u="sng" dirty="0"/>
              <a:t>önéletrajz</a:t>
            </a:r>
            <a:r>
              <a:rPr lang="hu-HU" sz="2900" b="1" dirty="0"/>
              <a:t>át magyarul és a választott intézmény(</a:t>
            </a:r>
            <a:r>
              <a:rPr lang="hu-HU" sz="2900" b="1" dirty="0" err="1"/>
              <a:t>ek</a:t>
            </a:r>
            <a:r>
              <a:rPr lang="hu-HU" sz="2900" b="1" dirty="0"/>
              <a:t>) oktatási nyelvén</a:t>
            </a:r>
            <a:r>
              <a:rPr lang="hu-HU" sz="2900" dirty="0"/>
              <a:t>, amelyen tanulmányait folytatni szeretné. 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900" b="1" u="sng" dirty="0"/>
              <a:t>motivációs level</a:t>
            </a:r>
            <a:r>
              <a:rPr lang="hu-HU" sz="2900" u="sng" dirty="0"/>
              <a:t>et </a:t>
            </a:r>
            <a:r>
              <a:rPr lang="hu-HU" sz="2900" dirty="0"/>
              <a:t>magyarul és a választott intézmény(</a:t>
            </a:r>
            <a:r>
              <a:rPr lang="hu-HU" sz="2900" dirty="0" err="1"/>
              <a:t>ek</a:t>
            </a:r>
            <a:r>
              <a:rPr lang="hu-HU" sz="2900" dirty="0"/>
              <a:t>) oktatási nyelvén, amelyen tanulmányait folytatni szeretné; a motivációs levélben röviden indokolja meg, hogy miért választotta a megjelölt intézmény(eke)t. 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900" dirty="0"/>
              <a:t>a pályázó tervezett, legalább 15 ECTS kreditnyi </a:t>
            </a:r>
            <a:r>
              <a:rPr lang="hu-HU" sz="2900" b="1" u="sng" dirty="0"/>
              <a:t>előzetes tanulmányi vagy programterv</a:t>
            </a:r>
            <a:r>
              <a:rPr lang="hu-HU" sz="2900" b="1" dirty="0"/>
              <a:t>ét</a:t>
            </a:r>
            <a:endParaRPr lang="hu-HU" sz="2900" dirty="0"/>
          </a:p>
          <a:p>
            <a:pPr marL="715963" indent="-285750" algn="just">
              <a:buFont typeface="Wingdings 3" charset="2"/>
              <a:buChar char=""/>
            </a:pPr>
            <a:r>
              <a:rPr lang="hu-HU" sz="2900" u="sng" dirty="0"/>
              <a:t>egyéb tevékenységeket igazoló dokumentumok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900" dirty="0"/>
              <a:t>azon mesterszakos hallgatók, akik nem a BME-n végezték alapszakos tanulmányaikat és még nem rendelkeznek legalább egy lezárt félévvel, pályázatukhoz csatolják az alapszakos - hitelesített - leckekönyvüket, vagy törzslapkivonatot, ami tartalmazza a kumulált korrigált kreditindexet, (ennek hiányában formai hibás lesz a pályázatuk) </a:t>
            </a:r>
            <a:endParaRPr lang="hu-H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D7073704-490A-40EF-835C-78874917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6744-A9F9-4250-8AFE-7BC47EDA6978}" type="datetime1">
              <a:rPr lang="hu-HU" smtClean="0"/>
              <a:t>2023. 09. 20.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2A20F0-EDC8-46EC-81BB-6DEDECA7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298" y="4529540"/>
            <a:ext cx="1111282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erasmus@bme.hu</a:t>
            </a:r>
          </a:p>
        </p:txBody>
      </p:sp>
    </p:spTree>
    <p:extLst>
      <p:ext uri="{BB962C8B-B14F-4D97-AF65-F5344CB8AC3E}">
        <p14:creationId xmlns:p14="http://schemas.microsoft.com/office/powerpoint/2010/main" val="156037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34C57C-92F7-48D2-A66D-86A6BDFA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400" b="1" dirty="0"/>
              <a:t>Erasmus kiegészítő pályázati lehetőségek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F06D11-38A4-401F-AC56-9D06C193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043" y="2133600"/>
            <a:ext cx="9449569" cy="4724400"/>
          </a:xfrm>
        </p:spPr>
        <p:txBody>
          <a:bodyPr>
            <a:normAutofit fontScale="92500" lnSpcReduction="20000"/>
          </a:bodyPr>
          <a:lstStyle/>
          <a:p>
            <a:r>
              <a:rPr lang="hu-HU" sz="4000" dirty="0"/>
              <a:t>Esélyegyenlőségi kiegészítő támogatás</a:t>
            </a:r>
          </a:p>
          <a:p>
            <a:pPr lvl="1"/>
            <a:r>
              <a:rPr lang="hu-HU" sz="3800" dirty="0"/>
              <a:t> </a:t>
            </a:r>
            <a:r>
              <a:rPr lang="hu-HU" sz="4000" dirty="0"/>
              <a:t>Ráta: 250 euró/hó</a:t>
            </a:r>
          </a:p>
          <a:p>
            <a:r>
              <a:rPr lang="hu-HU" sz="4000" dirty="0"/>
              <a:t>Fogyatékkal élő vagy tartósan beteg hallgatók kiegészítő támogatása</a:t>
            </a:r>
          </a:p>
          <a:p>
            <a:pPr lvl="1"/>
            <a:r>
              <a:rPr lang="hu-HU" sz="3800" dirty="0"/>
              <a:t>Ráta: szakorvosi döntés alapján egyedi összeg, de tételes elszámolás köteles</a:t>
            </a:r>
          </a:p>
          <a:p>
            <a:r>
              <a:rPr lang="hu-HU" sz="4000" dirty="0"/>
              <a:t>Beadási határidő: </a:t>
            </a:r>
            <a:r>
              <a:rPr lang="hu-HU" sz="4000" b="1" u="sng" dirty="0"/>
              <a:t>2023. október 20.</a:t>
            </a:r>
          </a:p>
          <a:p>
            <a:r>
              <a:rPr lang="hu-HU" sz="4000" dirty="0"/>
              <a:t>E-mail cím: </a:t>
            </a:r>
            <a:r>
              <a:rPr lang="hu-HU" sz="4000" u="sng" dirty="0">
                <a:hlinkClick r:id="rId2"/>
              </a:rPr>
              <a:t>erasmus.kieg@bme.hu</a:t>
            </a:r>
            <a:endParaRPr lang="hu-HU" sz="4000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04CD18D-9B02-4BB2-A537-E9B53BFA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21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6"/>
            <a:ext cx="8911687" cy="92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/>
              <a:t>Erasmus+ Európán kívüli mobilitás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896392" y="941756"/>
            <a:ext cx="9088263" cy="5764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dirty="0"/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intézmény 12 ország 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Ausztrália, Azerbajdzsán, Brazília, Dél-Korea, Japán, Jordánia, Kína, Mexikó, Pápua-Új-Guinea, Szingapúr, Taiwan, Vietnám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Pályázat beadási határidő: </a:t>
            </a:r>
            <a:r>
              <a:rPr lang="hu-HU" sz="2400" b="1" u="sng" dirty="0">
                <a:solidFill>
                  <a:srgbClr val="FF0000"/>
                </a:solidFill>
              </a:rPr>
              <a:t>2024. február 5.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NEPTUN kérelemmel kell pályázni: 064 Jelentkezési lap Erasmus tanulmányi ösztöndíjra pályázat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Elérhető helyek: nki.bme.hu/ERASMUS/Európán kívüli hallgatói részképzés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Erasmus+ ösztöndíj tartalma: </a:t>
            </a:r>
          </a:p>
          <a:p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Havi ösztöndíj: 700 </a:t>
            </a:r>
            <a:r>
              <a:rPr lang="hu-H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hó</a:t>
            </a:r>
          </a:p>
          <a:p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Utazási támogatás: 1500 </a:t>
            </a:r>
            <a:r>
              <a:rPr lang="hu-H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/mobilitás</a:t>
            </a:r>
          </a:p>
          <a:p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5963" indent="-285750">
              <a:buFont typeface="Wingdings 3" charset="2"/>
              <a:buChar char="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0E5232B-5EE8-4A18-9714-BDBE106CCE24}"/>
              </a:ext>
            </a:extLst>
          </p:cNvPr>
          <p:cNvSpPr txBox="1"/>
          <p:nvPr/>
        </p:nvSpPr>
        <p:spPr>
          <a:xfrm>
            <a:off x="87086" y="4493623"/>
            <a:ext cx="135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Klekner Bíbor</a:t>
            </a:r>
          </a:p>
          <a:p>
            <a:r>
              <a:rPr lang="hu-HU" sz="800" dirty="0">
                <a:solidFill>
                  <a:schemeClr val="bg1"/>
                </a:solidFill>
              </a:rPr>
              <a:t>bibor.klekner@bme.hu</a:t>
            </a:r>
          </a:p>
        </p:txBody>
      </p:sp>
    </p:spTree>
    <p:extLst>
      <p:ext uri="{BB962C8B-B14F-4D97-AF65-F5344CB8AC3E}">
        <p14:creationId xmlns:p14="http://schemas.microsoft.com/office/powerpoint/2010/main" val="49977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5217F0-DFE2-4E82-881F-40698D06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Erasmus+ Európán kívüli mobilitás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CB86B3-93CD-4299-B6D0-B0722DE7B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Nyelvvizsga: ahol IELTS, TOEFL, CAE -  2 éven belüli kell</a:t>
            </a:r>
          </a:p>
          <a:p>
            <a:pPr lvl="1"/>
            <a:r>
              <a:rPr lang="hu-HU" sz="2200" dirty="0"/>
              <a:t>Pályázáskor is kell már!</a:t>
            </a:r>
          </a:p>
          <a:p>
            <a:r>
              <a:rPr lang="hu-HU" sz="2400" dirty="0"/>
              <a:t>AKTÍV jogviszony</a:t>
            </a:r>
          </a:p>
          <a:p>
            <a:r>
              <a:rPr lang="hu-HU" sz="2400" dirty="0"/>
              <a:t>Ösztöndíjutalásának feltétele: aláírt </a:t>
            </a:r>
            <a:r>
              <a:rPr lang="hu-HU" sz="2400" dirty="0" err="1"/>
              <a:t>Learning</a:t>
            </a:r>
            <a:r>
              <a:rPr lang="hu-HU" sz="2400" dirty="0"/>
              <a:t> </a:t>
            </a:r>
            <a:r>
              <a:rPr lang="hu-HU" sz="2400" dirty="0" err="1"/>
              <a:t>Agreement</a:t>
            </a:r>
            <a:r>
              <a:rPr lang="hu-HU" sz="2400" dirty="0"/>
              <a:t> és VÍZUM beküldése!</a:t>
            </a:r>
          </a:p>
          <a:p>
            <a:r>
              <a:rPr lang="hu-HU" sz="2400" dirty="0"/>
              <a:t>10 kredit elfogadtatása kötelező</a:t>
            </a:r>
          </a:p>
          <a:p>
            <a:r>
              <a:rPr lang="hu-HU" sz="2400" dirty="0"/>
              <a:t>Szintváltás: ha a fogadóintézmény engedi, lehetséges</a:t>
            </a:r>
          </a:p>
          <a:p>
            <a:pPr lvl="1"/>
            <a:r>
              <a:rPr lang="hu-HU" sz="2200" dirty="0"/>
              <a:t>Fontos, hogy a </a:t>
            </a:r>
            <a:r>
              <a:rPr lang="hu-HU" sz="2200" dirty="0" err="1"/>
              <a:t>Neptunban</a:t>
            </a:r>
            <a:r>
              <a:rPr lang="hu-HU" sz="2200" dirty="0"/>
              <a:t> rögzítve legyen az </a:t>
            </a:r>
            <a:r>
              <a:rPr lang="hu-HU" sz="2200"/>
              <a:t>új képzés</a:t>
            </a:r>
            <a:endParaRPr lang="hu-HU" sz="2200" dirty="0"/>
          </a:p>
          <a:p>
            <a:endParaRPr lang="hu-HU" sz="2400" dirty="0"/>
          </a:p>
          <a:p>
            <a:pPr marL="457200" lvl="1" indent="0">
              <a:buNone/>
            </a:pPr>
            <a:endParaRPr lang="hu-HU" sz="22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60A5750-EC24-495D-BEF1-23FBD90F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1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6"/>
            <a:ext cx="8911687" cy="1512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3600" dirty="0"/>
              <a:t>ERASMUS részképzés - tanulmányi</a:t>
            </a:r>
            <a:endParaRPr lang="hu-HU" sz="3600" b="1" dirty="0"/>
          </a:p>
          <a:p>
            <a:pPr algn="ctr"/>
            <a:r>
              <a:rPr lang="hu-HU" sz="3600" b="1" dirty="0"/>
              <a:t>Ösztöndíjak </a:t>
            </a:r>
            <a:endParaRPr lang="hu-HU" sz="36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759226"/>
            <a:ext cx="9088263" cy="49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 3" charset="2"/>
              <a:buChar char=""/>
            </a:pPr>
            <a:r>
              <a:rPr lang="hu-HU" sz="2800" b="1" dirty="0"/>
              <a:t>600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/>
              <a:t>EUR/hó: </a:t>
            </a:r>
            <a:r>
              <a:rPr lang="hu-HU" sz="2800" dirty="0"/>
              <a:t>Dánia, Finnország, Izland, Írország, Liechtenstein, Luxemburg, Norvégia, Svédország, UK, Svájc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/>
              <a:t>600 EUR/hó: </a:t>
            </a:r>
            <a:r>
              <a:rPr lang="hu-HU" sz="2800" dirty="0"/>
              <a:t>Ausztria, Belgium, Ciprus, Franciaország, Görögország, Hollandia, Málta, Németország, Olaszország, Portugália, Spanyolország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/>
              <a:t>540</a:t>
            </a:r>
            <a:r>
              <a:rPr lang="hu-HU" sz="2800" dirty="0"/>
              <a:t> </a:t>
            </a:r>
            <a:r>
              <a:rPr lang="hu-HU" sz="2800" b="1" dirty="0"/>
              <a:t>EUR/hó: </a:t>
            </a:r>
            <a:r>
              <a:rPr lang="hu-HU" sz="2800" dirty="0"/>
              <a:t>Bulgária, Cseh Köztársaság, Észak-Macedón Köztársaság, Észtország, Horvátország, Lettország, Litvánia, Lengyelország, Románia, Szerbia, Szlovákia, Szlovénia, Törökország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/>
              <a:t>700 EUR/hó</a:t>
            </a:r>
            <a:r>
              <a:rPr lang="hu-HU" sz="2800" dirty="0"/>
              <a:t>: EU-n kívüli országokba (Partnerországokba)</a:t>
            </a:r>
          </a:p>
          <a:p>
            <a:pPr marL="285750" indent="-285750">
              <a:buFont typeface="Wingdings 3" charset="2"/>
              <a:buChar char=""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5963" indent="-285750">
              <a:buFont typeface="Wingdings 3" charset="2"/>
              <a:buChar char="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008011C-680A-4ED6-9607-4146DEB59F88}"/>
              </a:ext>
            </a:extLst>
          </p:cNvPr>
          <p:cNvSpPr txBox="1"/>
          <p:nvPr/>
        </p:nvSpPr>
        <p:spPr>
          <a:xfrm>
            <a:off x="130629" y="4511040"/>
            <a:ext cx="1436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szakgyak@bme.hu</a:t>
            </a:r>
          </a:p>
        </p:txBody>
      </p:sp>
    </p:spTree>
    <p:extLst>
      <p:ext uri="{BB962C8B-B14F-4D97-AF65-F5344CB8AC3E}">
        <p14:creationId xmlns:p14="http://schemas.microsoft.com/office/powerpoint/2010/main" val="411535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6"/>
            <a:ext cx="8911687" cy="1433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3600" dirty="0"/>
              <a:t>ERASMUS </a:t>
            </a:r>
            <a:r>
              <a:rPr lang="hu-HU" sz="3600" b="1" dirty="0"/>
              <a:t>szakmai gyakorlat </a:t>
            </a:r>
          </a:p>
          <a:p>
            <a:pPr algn="ctr"/>
            <a:r>
              <a:rPr lang="en-GB" sz="2800" b="1" dirty="0"/>
              <a:t>Student Mobility for Traineeships</a:t>
            </a:r>
            <a:r>
              <a:rPr lang="hu-HU" sz="2800" dirty="0"/>
              <a:t> </a:t>
            </a:r>
            <a:r>
              <a:rPr lang="hu-HU" sz="2800" b="1" dirty="0"/>
              <a:t>(SMT)</a:t>
            </a:r>
            <a:endParaRPr lang="hu-HU" sz="28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868557"/>
            <a:ext cx="9088263" cy="4890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Megszűnik a folyamatos pályázás és az előzetes jelentkezés lehetősége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Évi egy pályázati ciklus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Időtartam: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 hónapra pályázható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Minden tanulmányi szinten lehet pályázni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Mobilitás teljes időtartama alatt aktív jogviszony szükséges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Megszűnik a diplomázás utáni szakmai gyakorlat lehetősége</a:t>
            </a:r>
          </a:p>
          <a:p>
            <a:pPr marL="715963" indent="-285750">
              <a:buFont typeface="Wingdings 3" charset="2"/>
              <a:buChar char="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7BCD74E-4FDB-4E62-9A67-23634846F18C}"/>
              </a:ext>
            </a:extLst>
          </p:cNvPr>
          <p:cNvSpPr txBox="1"/>
          <p:nvPr/>
        </p:nvSpPr>
        <p:spPr>
          <a:xfrm>
            <a:off x="69670" y="4580709"/>
            <a:ext cx="145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szakgyak@bme.hu</a:t>
            </a:r>
          </a:p>
        </p:txBody>
      </p:sp>
    </p:spTree>
    <p:extLst>
      <p:ext uri="{BB962C8B-B14F-4D97-AF65-F5344CB8AC3E}">
        <p14:creationId xmlns:p14="http://schemas.microsoft.com/office/powerpoint/2010/main" val="231304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6"/>
            <a:ext cx="8911687" cy="92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/>
              <a:t>ERASMUS </a:t>
            </a:r>
            <a:r>
              <a:rPr lang="hu-HU" b="1" dirty="0"/>
              <a:t>szakmai gyakorlat</a:t>
            </a:r>
          </a:p>
          <a:p>
            <a:pPr algn="ctr"/>
            <a:r>
              <a:rPr lang="hu-HU" u="sng" dirty="0"/>
              <a:t>pályázás menete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341783"/>
            <a:ext cx="9088263" cy="5084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dirty="0"/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Új pályázati kiírás készül: minimum tanulmányi átlag előírása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Célintézmény keresése önállóan:  NKI.BME.HU/Erasmus/Szakmai gyakorlat/Szakmai gyakorlati helyek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Előzetesen tájékozódni szükséges a szálláslehetőségekről, megélhetési költségről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Learning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Agreement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aláíratása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bírálat a kari Erasmus koordinátor által történik (a tevékenység kapcsolódjon a tanulmányi területhez)- szakmai indokoltság fontos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Nyertes hallgatóknak kötelező biztosítást kötni (felelősségbiztosítás is)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Hosszabbítási lehetőség eltörlése</a:t>
            </a:r>
          </a:p>
          <a:p>
            <a:pPr marL="285750" indent="-285750">
              <a:buFont typeface="Wingdings 3" charset="2"/>
              <a:buChar char=""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5963" indent="-285750">
              <a:buFont typeface="Wingdings 3" charset="2"/>
              <a:buChar char="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9D8A21D-DB04-4F65-A5B9-0183D099685D}"/>
              </a:ext>
            </a:extLst>
          </p:cNvPr>
          <p:cNvSpPr txBox="1"/>
          <p:nvPr/>
        </p:nvSpPr>
        <p:spPr>
          <a:xfrm>
            <a:off x="60960" y="4589417"/>
            <a:ext cx="1375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szakgyak@bme.hu</a:t>
            </a:r>
          </a:p>
        </p:txBody>
      </p:sp>
    </p:spTree>
    <p:extLst>
      <p:ext uri="{BB962C8B-B14F-4D97-AF65-F5344CB8AC3E}">
        <p14:creationId xmlns:p14="http://schemas.microsoft.com/office/powerpoint/2010/main" val="14954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593426" y="153642"/>
            <a:ext cx="9874707" cy="92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200" noProof="1"/>
              <a:t>CEEPUS (Central European Exchange Programme for University Studies)</a:t>
            </a:r>
          </a:p>
          <a:p>
            <a:r>
              <a:rPr lang="hu-H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Közép-európai Felsőoktatási Csereprogram </a:t>
            </a:r>
            <a:endParaRPr lang="hu-HU" sz="2200" noProof="1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946149" y="1265781"/>
            <a:ext cx="9169263" cy="510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dirty="0"/>
          </a:p>
          <a:p>
            <a:pPr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hu-HU" sz="5600" noProof="1">
                <a:solidFill>
                  <a:schemeClr val="tx1"/>
                </a:solidFill>
              </a:rPr>
              <a:t>HALLGATÓI MOBILITÁSI ÖSZTÖNDÍJ KELET-KÖZÉP-EURÓPÁBA ÉS A NYUGAT-BALKÁNI TÉRSÉGBE </a:t>
            </a:r>
          </a:p>
          <a:p>
            <a:pPr algn="just"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</a:pPr>
            <a:r>
              <a:rPr lang="hu-HU" altLang="hu-HU" sz="5600" dirty="0">
                <a:solidFill>
                  <a:schemeClr val="tx1"/>
                </a:solidFill>
              </a:rPr>
              <a:t>1994-óta működő, multilaterális kormányközi megállapodáson alapuló ösztöndíjprogram</a:t>
            </a:r>
          </a:p>
          <a:p>
            <a:pPr algn="just"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</a:pPr>
            <a:r>
              <a:rPr lang="hu-HU" altLang="hu-HU" sz="5600" b="1" dirty="0">
                <a:solidFill>
                  <a:schemeClr val="tx1"/>
                </a:solidFill>
              </a:rPr>
              <a:t>Célországok: </a:t>
            </a:r>
            <a:r>
              <a:rPr lang="hu-HU" altLang="hu-HU" sz="5600" dirty="0">
                <a:solidFill>
                  <a:schemeClr val="tx1"/>
                </a:solidFill>
              </a:rPr>
              <a:t>Albánia, Ausztria, Bosznia-Hercegovina, Bulgária, Csehország, Észak-Macedónia, Horvátország, Koszovó, Lengyelország, Moldova, Montenegró, Románia, Szerbia, Szlovákia és Szlovénia </a:t>
            </a:r>
          </a:p>
          <a:p>
            <a:pPr algn="just"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</a:pPr>
            <a:r>
              <a:rPr lang="hu-HU" altLang="hu-HU" sz="5600" b="1" noProof="1">
                <a:solidFill>
                  <a:schemeClr val="tx1"/>
                </a:solidFill>
              </a:rPr>
              <a:t>Feltételek: </a:t>
            </a:r>
          </a:p>
          <a:p>
            <a:pPr algn="just"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</a:pPr>
            <a:r>
              <a:rPr lang="hu-HU" altLang="hu-HU" sz="5600" noProof="1">
                <a:solidFill>
                  <a:schemeClr val="tx1"/>
                </a:solidFill>
              </a:rPr>
              <a:t>- aktív hallgatói jogviszony (alap-, mesterképzéses, PhD)</a:t>
            </a:r>
          </a:p>
          <a:p>
            <a:pPr algn="just"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</a:pPr>
            <a:r>
              <a:rPr lang="hu-HU" altLang="hu-HU" sz="5600" noProof="1">
                <a:solidFill>
                  <a:schemeClr val="tx1"/>
                </a:solidFill>
              </a:rPr>
              <a:t>- legalább 2 lezárt félév a kiutazás megkezdéséig </a:t>
            </a:r>
          </a:p>
          <a:p>
            <a:pPr algn="just"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</a:pPr>
            <a:r>
              <a:rPr lang="hu-HU" altLang="hu-HU" sz="5600" dirty="0">
                <a:solidFill>
                  <a:schemeClr val="tx1"/>
                </a:solidFill>
              </a:rPr>
              <a:t>- jóváhagyás (kiutazási szándék támogatása a BME helyi hálózati és a kiválasztott fogadóintézmény koordinátorán keresztül)</a:t>
            </a:r>
          </a:p>
          <a:p>
            <a:pPr algn="just"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hu-HU" altLang="hu-HU" sz="5600" b="1" dirty="0">
                <a:solidFill>
                  <a:schemeClr val="tx1"/>
                </a:solidFill>
              </a:rPr>
              <a:t>Pályázható időszak: </a:t>
            </a:r>
            <a:r>
              <a:rPr lang="hu-HU" altLang="hu-HU" sz="5600" dirty="0">
                <a:solidFill>
                  <a:schemeClr val="tx1"/>
                </a:solidFill>
              </a:rPr>
              <a:t>Féléváthallgatás (3-5 hónap, hosszabbítással teljes év), Rövid távú mobilitás (konzultáció, szakdolgozatírás/disszertációírás, anyaggyűjtés, labormunka) (1-2 hónap)</a:t>
            </a:r>
          </a:p>
          <a:p>
            <a:pPr algn="just"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hu-HU" altLang="hu-HU" sz="5600" b="1" noProof="1">
                <a:solidFill>
                  <a:schemeClr val="tx1"/>
                </a:solidFill>
              </a:rPr>
              <a:t>Mobilitás hálózati együttműködés keretében</a:t>
            </a:r>
            <a:r>
              <a:rPr lang="hu-HU" altLang="hu-HU" sz="5600" noProof="1">
                <a:solidFill>
                  <a:schemeClr val="tx1"/>
                </a:solidFill>
              </a:rPr>
              <a:t>: amennyiben a BME CEEPUS hálózat témája a pályázó számára releváns, hálózati mobilitási pályázat nyújtható be a BME helyi hálózati koordinátorának jóváhagyását követően. Pályázás menete: regisztráció: </a:t>
            </a:r>
            <a:r>
              <a:rPr lang="hu-HU" altLang="hu-HU" sz="5600" noProof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www.ceepus.info</a:t>
            </a:r>
            <a:r>
              <a:rPr lang="hu-HU" altLang="hu-HU" sz="5600" noProof="1">
                <a:solidFill>
                  <a:schemeClr val="tx1"/>
                </a:solidFill>
              </a:rPr>
              <a:t>  és a pályázati űrlap kitöltése, további dokumentum melléklet feltöltés nincs.</a:t>
            </a:r>
          </a:p>
          <a:p>
            <a:pPr algn="just">
              <a:lnSpc>
                <a:spcPct val="127000"/>
              </a:lnSpc>
              <a:spcBef>
                <a:spcPct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hu-HU" altLang="hu-HU" sz="5600" b="1" noProof="1">
                <a:solidFill>
                  <a:schemeClr val="tx1"/>
                </a:solidFill>
              </a:rPr>
              <a:t>Hálózaton kívüli freemover mobilitás</a:t>
            </a:r>
            <a:r>
              <a:rPr lang="hu-HU" altLang="hu-HU" sz="5600" noProof="1">
                <a:solidFill>
                  <a:schemeClr val="tx1"/>
                </a:solidFill>
              </a:rPr>
              <a:t>: a pályázók a CEEPUS országok bármely felsőoktatási intézményéhez nyújthatnak be pályázatot. Pályázás menete:  regisztráció: </a:t>
            </a:r>
            <a:r>
              <a:rPr lang="hu-HU" altLang="hu-HU" sz="5600" noProof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www.ceepus.info</a:t>
            </a:r>
            <a:r>
              <a:rPr lang="hu-HU" altLang="hu-HU" sz="5600" noProof="1">
                <a:solidFill>
                  <a:schemeClr val="tx1"/>
                </a:solidFill>
              </a:rPr>
              <a:t>  és a pályázati űrlap kitöltése, feltöltendő dokumentumok: 1 db Letter of Acceptance, 2 db Letter of Recommendation.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hu-HU" altLang="hu-HU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hu-HU" altLang="hu-HU" dirty="0"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Wingdings 3" charset="2"/>
              <a:buChar char=""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5963" indent="-285750">
              <a:buFont typeface="Wingdings 3" charset="2"/>
              <a:buChar char="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6" name="Kép 4" descr="logo">
            <a:extLst>
              <a:ext uri="{FF2B5EF4-FFF2-40B4-BE49-F238E27FC236}">
                <a16:creationId xmlns:a16="http://schemas.microsoft.com/office/drawing/2014/main" id="{6874CF5F-578B-40BC-8FEB-04F80A01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207" y="153642"/>
            <a:ext cx="1206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7E0C523-E180-4BEE-93CE-6B258C3DF40F}"/>
              </a:ext>
            </a:extLst>
          </p:cNvPr>
          <p:cNvSpPr txBox="1"/>
          <p:nvPr/>
        </p:nvSpPr>
        <p:spPr>
          <a:xfrm>
            <a:off x="148045" y="4493623"/>
            <a:ext cx="158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Marositsné Moldvay Rita</a:t>
            </a:r>
          </a:p>
          <a:p>
            <a:r>
              <a:rPr lang="hu-HU" sz="800" dirty="0">
                <a:solidFill>
                  <a:schemeClr val="bg1"/>
                </a:solidFill>
              </a:rPr>
              <a:t>marositsne.moldvay.rita@bme.hu</a:t>
            </a:r>
          </a:p>
        </p:txBody>
      </p:sp>
    </p:spTree>
    <p:extLst>
      <p:ext uri="{BB962C8B-B14F-4D97-AF65-F5344CB8AC3E}">
        <p14:creationId xmlns:p14="http://schemas.microsoft.com/office/powerpoint/2010/main" val="869060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6"/>
            <a:ext cx="8911687" cy="92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/>
              <a:t>ERASMUS </a:t>
            </a:r>
            <a:r>
              <a:rPr lang="hu-HU" b="1" dirty="0"/>
              <a:t>szakmai gyakorlat</a:t>
            </a:r>
          </a:p>
          <a:p>
            <a:pPr algn="ctr"/>
            <a:r>
              <a:rPr lang="hu-HU" dirty="0"/>
              <a:t>Egyéb fontos infók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341782"/>
            <a:ext cx="9088263" cy="5516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fizetést kap a cégnél, abban az esetben is jár az ösztöndíj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fogadó cég ellenőrizheti a nyelvtudást, kérhet nyelvvizsga bizonyítványt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Beszámítható a tanulmányokba: 049B Neptun kérvényen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Abban az esetben is lehet jelentkezni, ha nincs a mintatantervben szakmai gyakorlat</a:t>
            </a:r>
          </a:p>
          <a:p>
            <a:pPr marL="285750" indent="-285750">
              <a:buFont typeface="Wingdings 3" charset="2"/>
              <a:buChar char=""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5963" indent="-285750">
              <a:buFont typeface="Wingdings 3" charset="2"/>
              <a:buChar char="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4905B79-7228-49A5-894F-DA93C80010C1}"/>
              </a:ext>
            </a:extLst>
          </p:cNvPr>
          <p:cNvSpPr txBox="1"/>
          <p:nvPr/>
        </p:nvSpPr>
        <p:spPr>
          <a:xfrm>
            <a:off x="87086" y="4606834"/>
            <a:ext cx="1358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szakgyak@bme.hu</a:t>
            </a:r>
          </a:p>
        </p:txBody>
      </p:sp>
    </p:spTree>
    <p:extLst>
      <p:ext uri="{BB962C8B-B14F-4D97-AF65-F5344CB8AC3E}">
        <p14:creationId xmlns:p14="http://schemas.microsoft.com/office/powerpoint/2010/main" val="1616513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6"/>
            <a:ext cx="8911687" cy="1512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3600" dirty="0"/>
              <a:t>ERASMUS </a:t>
            </a:r>
            <a:r>
              <a:rPr lang="hu-HU" sz="3600" b="1" dirty="0"/>
              <a:t>szakmai gyakorlat</a:t>
            </a:r>
          </a:p>
          <a:p>
            <a:pPr algn="ctr"/>
            <a:r>
              <a:rPr lang="hu-HU" sz="3600" b="1" dirty="0"/>
              <a:t>Ösztöndíjak (változhat)</a:t>
            </a:r>
            <a:endParaRPr lang="hu-HU" sz="36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759226"/>
            <a:ext cx="9088263" cy="49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 3" charset="2"/>
              <a:buChar char=""/>
            </a:pPr>
            <a:r>
              <a:rPr lang="hu-HU" sz="2800" b="1" dirty="0"/>
              <a:t>750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/>
              <a:t>EUR/hó: </a:t>
            </a:r>
            <a:r>
              <a:rPr lang="hu-HU" sz="2800" dirty="0"/>
              <a:t>Dánia, Finnország, Izland, Írország, Liechtenstein, Luxemburg, Norvégia, Svédország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/>
              <a:t>750 EUR/hó: </a:t>
            </a:r>
            <a:r>
              <a:rPr lang="hu-HU" sz="2800" dirty="0"/>
              <a:t>Ausztria, Belgium, Ciprus, Franciaország, Görögország, Hollandia, Málta, Németország, Olaszország, Portugália, Spanyolország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/>
              <a:t>690</a:t>
            </a:r>
            <a:r>
              <a:rPr lang="hu-HU" sz="2800" dirty="0"/>
              <a:t> </a:t>
            </a:r>
            <a:r>
              <a:rPr lang="hu-HU" sz="2800" b="1" dirty="0"/>
              <a:t>EUR/hó: </a:t>
            </a:r>
            <a:r>
              <a:rPr lang="hu-HU" sz="2800" dirty="0"/>
              <a:t>Bulgária, Cseh Köztársaság, Észak-Macedón Köztársaság, Észtország, Horvátország, Lettország, Litvánia, Lengyelország, Románia, Szerbia, Szlovákia, Szlovénia, Törökország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/>
              <a:t>700 EUR/hó</a:t>
            </a:r>
            <a:r>
              <a:rPr lang="hu-HU" sz="2800" dirty="0"/>
              <a:t>: EU-n kívüli országokba (Partnerországokba)</a:t>
            </a:r>
          </a:p>
          <a:p>
            <a:pPr marL="285750" indent="-285750">
              <a:buFont typeface="Wingdings 3" charset="2"/>
              <a:buChar char=""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5963" indent="-285750">
              <a:buFont typeface="Wingdings 3" charset="2"/>
              <a:buChar char="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008011C-680A-4ED6-9607-4146DEB59F88}"/>
              </a:ext>
            </a:extLst>
          </p:cNvPr>
          <p:cNvSpPr txBox="1"/>
          <p:nvPr/>
        </p:nvSpPr>
        <p:spPr>
          <a:xfrm>
            <a:off x="130629" y="4511040"/>
            <a:ext cx="1436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szakgyak@bme.hu</a:t>
            </a:r>
          </a:p>
        </p:txBody>
      </p:sp>
    </p:spTree>
    <p:extLst>
      <p:ext uri="{BB962C8B-B14F-4D97-AF65-F5344CB8AC3E}">
        <p14:creationId xmlns:p14="http://schemas.microsoft.com/office/powerpoint/2010/main" val="118090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90A420-38E8-4036-B9F3-77B457663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229345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750765" y="47373"/>
            <a:ext cx="8911687" cy="92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/>
              <a:t>CEEPUS Hálózatok a BME-n 2023/2024-es tanévben 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750765" y="1239816"/>
            <a:ext cx="9453959" cy="5227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hu-HU" altLang="hu-HU" sz="1400" dirty="0">
                <a:solidFill>
                  <a:schemeClr val="tx1"/>
                </a:solidFill>
              </a:rPr>
              <a:t>CEEPUS hálózat: felsőoktatási intézmények nemzetközi partnersége, melyben nem a teljes intézmények vesznek részt, hanem kisebb egységek (tanszék), egy bizonyos tudományterületre fókuszálva vagy interdiszciplináris hálózati együttműködésben. A projektekhez az adott tanévre elnyert pontos mobilitási helyek tartoznak. A mobilitások a fogadó intézmény fogadási keretének erejéig valósíthatók meg.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hu-HU" altLang="hu-HU" dirty="0">
              <a:ea typeface="Roboto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hu-HU" altLang="hu-HU" dirty="0">
              <a:ea typeface="Roboto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hu-HU" altLang="hu-HU" dirty="0">
              <a:ea typeface="Roboto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hu-HU" altLang="hu-HU" dirty="0">
              <a:ea typeface="Roboto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hu-HU" altLang="hu-HU" dirty="0">
              <a:ea typeface="Roboto" pitchFamily="2" charset="0"/>
              <a:cs typeface="Times New Roman" panose="02020603050405020304" pitchFamily="18" charset="0"/>
            </a:endParaRPr>
          </a:p>
          <a:p>
            <a:r>
              <a:rPr lang="hu-HU" dirty="0"/>
              <a:t> </a:t>
            </a:r>
            <a:endParaRPr lang="hu-HU" altLang="hu-HU" noProof="1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hu-HU" altLang="hu-HU" noProof="1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hu-HU" sz="1400" noProof="1">
                <a:solidFill>
                  <a:schemeClr val="tx1"/>
                </a:solidFill>
              </a:rPr>
              <a:t>BME hálózatokról és a helyi hálózati koordinárok elérhetőségéről további információ: https://www.ceepus.info/content/find</a:t>
            </a:r>
            <a:endParaRPr lang="hu-H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0213"/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6" name="Kép 4" descr="logo">
            <a:extLst>
              <a:ext uri="{FF2B5EF4-FFF2-40B4-BE49-F238E27FC236}">
                <a16:creationId xmlns:a16="http://schemas.microsoft.com/office/drawing/2014/main" id="{6874CF5F-578B-40BC-8FEB-04F80A01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474" y="134007"/>
            <a:ext cx="1206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D0456E6-5A11-44D3-B615-7D1974261BBC}"/>
              </a:ext>
            </a:extLst>
          </p:cNvPr>
          <p:cNvSpPr txBox="1"/>
          <p:nvPr/>
        </p:nvSpPr>
        <p:spPr>
          <a:xfrm>
            <a:off x="60960" y="4493623"/>
            <a:ext cx="141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Marositsné Moldvay Rita</a:t>
            </a:r>
          </a:p>
          <a:p>
            <a:r>
              <a:rPr lang="hu-HU" sz="800" dirty="0">
                <a:solidFill>
                  <a:schemeClr val="bg1"/>
                </a:solidFill>
              </a:rPr>
              <a:t>marositsne.moldvay.rita@bme.hu</a:t>
            </a:r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B5D07948-FB18-4723-BC02-2C041E98C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92006"/>
              </p:ext>
            </p:extLst>
          </p:nvPr>
        </p:nvGraphicFramePr>
        <p:xfrm>
          <a:off x="1795242" y="2480887"/>
          <a:ext cx="9365003" cy="2479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1813">
                  <a:extLst>
                    <a:ext uri="{9D8B030D-6E8A-4147-A177-3AD203B41FA5}">
                      <a16:colId xmlns:a16="http://schemas.microsoft.com/office/drawing/2014/main" val="1475312160"/>
                    </a:ext>
                  </a:extLst>
                </a:gridCol>
                <a:gridCol w="4180634">
                  <a:extLst>
                    <a:ext uri="{9D8B030D-6E8A-4147-A177-3AD203B41FA5}">
                      <a16:colId xmlns:a16="http://schemas.microsoft.com/office/drawing/2014/main" val="3841346723"/>
                    </a:ext>
                  </a:extLst>
                </a:gridCol>
                <a:gridCol w="2030135">
                  <a:extLst>
                    <a:ext uri="{9D8B030D-6E8A-4147-A177-3AD203B41FA5}">
                      <a16:colId xmlns:a16="http://schemas.microsoft.com/office/drawing/2014/main" val="3451515979"/>
                    </a:ext>
                  </a:extLst>
                </a:gridCol>
                <a:gridCol w="1202421">
                  <a:extLst>
                    <a:ext uri="{9D8B030D-6E8A-4147-A177-3AD203B41FA5}">
                      <a16:colId xmlns:a16="http://schemas.microsoft.com/office/drawing/2014/main" val="2879679048"/>
                    </a:ext>
                  </a:extLst>
                </a:gridCol>
              </a:tblGrid>
              <a:tr h="1330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Huni_Quorum Medium BT" panose="020E0603030505020404" pitchFamily="34" charset="-18"/>
                        </a:rPr>
                        <a:t>Gépészmérnöki Kar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1" dirty="0">
                        <a:solidFill>
                          <a:schemeClr val="tx1"/>
                        </a:solidFill>
                        <a:latin typeface="Huni_Quorum Medium BT" panose="020E0603030505020404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Huni_Quorum Medium BT" panose="020E0603030505020404" pitchFamily="34" charset="-18"/>
                          <a:ea typeface="+mn-ea"/>
                          <a:cs typeface="+mn-cs"/>
                        </a:rPr>
                        <a:t>Concurrent Product and Technology Development - Teaching, Research and Implementation of Joint Programs Oriented in Production and Industrial Engineering</a:t>
                      </a:r>
                      <a:endParaRPr lang="hu-HU" altLang="hu-HU" sz="1200" kern="1200" noProof="1">
                        <a:solidFill>
                          <a:schemeClr val="tx1"/>
                        </a:solidFill>
                        <a:latin typeface="Huni_Quorum Medium BT" panose="020E0603030505020404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noProof="0" dirty="0">
                          <a:solidFill>
                            <a:schemeClr val="tx1"/>
                          </a:solidFill>
                          <a:latin typeface="Huni_Quorum Medium BT" panose="020E0603030505020404" pitchFamily="34" charset="-18"/>
                          <a:ea typeface="+mn-ea"/>
                          <a:cs typeface="+mn-cs"/>
                        </a:rPr>
                        <a:t>Metronet - 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Huni_Quorum Medium BT" panose="020E0603030505020404" pitchFamily="34" charset="-18"/>
                          <a:ea typeface="+mn-ea"/>
                          <a:cs typeface="+mn-cs"/>
                        </a:rPr>
                        <a:t>network for novel measuring and manufacturing technologies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200" kern="1200" noProof="1">
                        <a:solidFill>
                          <a:schemeClr val="tx1"/>
                        </a:solidFill>
                        <a:latin typeface="Huni_Quorum Medium BT" panose="020E0603030505020404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noProof="0" dirty="0">
                        <a:solidFill>
                          <a:schemeClr val="tx1"/>
                        </a:solidFill>
                        <a:latin typeface="Huni_Quorum Medium BT" panose="020E0603030505020404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780553"/>
                  </a:ext>
                </a:extLst>
              </a:tr>
              <a:tr h="12538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Huni_Quorum Medium BT" panose="020E0603030505020404" pitchFamily="34" charset="-18"/>
                        </a:rPr>
                        <a:t>Közlekedésmérnöki és Járműmérnöki Kar</a:t>
                      </a:r>
                      <a:endParaRPr lang="hu-HU" sz="1200" b="1" dirty="0">
                        <a:solidFill>
                          <a:schemeClr val="tx1"/>
                        </a:solidFill>
                        <a:latin typeface="Huni_Quorum Medium BT" panose="020E0603030505020404" pitchFamily="34" charset="-18"/>
                      </a:endParaRPr>
                    </a:p>
                    <a:p>
                      <a:endParaRPr lang="hu-HU" sz="1200" b="1" dirty="0">
                        <a:solidFill>
                          <a:schemeClr val="tx1"/>
                        </a:solidFill>
                        <a:latin typeface="Huni_Quorum Medium BT" panose="020E0603030505020404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noProof="1">
                          <a:latin typeface="Huni_Quorum Medium BT" panose="020E0603030505020404" pitchFamily="34" charset="-18"/>
                        </a:rPr>
                        <a:t>Technical Characteristics Researching of Modern Products in Machine Industry with the Purpose of Improvement Their Market Characteristics and Better Placement on the Market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noProof="1">
                        <a:latin typeface="Huni_Quorum Medium BT" panose="020E0603030505020404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Huni_Quorum Medium BT" panose="020E0603030505020404" pitchFamily="34" charset="-18"/>
                          <a:ea typeface="+mn-ea"/>
                          <a:cs typeface="+mn-cs"/>
                        </a:rPr>
                        <a:t>Fostering sustainable partnership between academia and industry in improving applicability of logistics thinking (FINALIST)</a:t>
                      </a:r>
                      <a:endParaRPr lang="hu-HU" sz="1200" kern="1200" noProof="1">
                        <a:solidFill>
                          <a:schemeClr val="tx1"/>
                        </a:solidFill>
                        <a:latin typeface="Huni_Quorum Medium BT" panose="020E0603030505020404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Huni_Quorum Medium BT" panose="020E0603030505020404" pitchFamily="34" charset="-18"/>
                          <a:ea typeface="+mn-ea"/>
                          <a:cs typeface="+mn-cs"/>
                        </a:rPr>
                        <a:t>Autonomous Mobility for 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439585"/>
                  </a:ext>
                </a:extLst>
              </a:tr>
              <a:tr h="5851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latin typeface="Huni_Quorum Medium BT" panose="020E0603030505020404" pitchFamily="34" charset="-18"/>
                        </a:rPr>
                        <a:t>Villamosmérnöki és Informatikai Kar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noProof="1">
                          <a:latin typeface="Huni_Quorum Medium BT" panose="020E0603030505020404" pitchFamily="34" charset="-18"/>
                        </a:rPr>
                        <a:t>Intelligent Automation for Competitive Advantage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sz="1200" kern="1200" noProof="1">
                          <a:solidFill>
                            <a:schemeClr val="tx1"/>
                          </a:solidFill>
                          <a:latin typeface="Huni_Quorum Medium BT" panose="020E0603030505020404" pitchFamily="34" charset="-18"/>
                          <a:ea typeface="+mn-ea"/>
                          <a:cs typeface="+mn-cs"/>
                        </a:rPr>
                        <a:t>Development of Computational Thinking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noProof="1">
                        <a:latin typeface="Huni_Quorum Medium BT" panose="020E0603030505020404" pitchFamily="34" charset="-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32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7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047479" y="66555"/>
            <a:ext cx="8911687" cy="6352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/>
              <a:t>CEEPUS Pályázati határidők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787291" y="706361"/>
            <a:ext cx="9991843" cy="55712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altLang="hu-HU" sz="6800" noProof="1">
                <a:solidFill>
                  <a:schemeClr val="tx1"/>
                </a:solidFill>
              </a:rPr>
              <a:t>Hálózati mobilitás őszi szemeszter: június 15., tavaszi szemeszter: </a:t>
            </a:r>
            <a:r>
              <a:rPr lang="hu-HU" altLang="hu-HU" sz="6800" b="1" u="sng" noProof="1">
                <a:solidFill>
                  <a:schemeClr val="tx1"/>
                </a:solidFill>
              </a:rPr>
              <a:t>október 31.</a:t>
            </a:r>
          </a:p>
          <a:p>
            <a:pPr marL="285750" indent="-285750" algn="just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altLang="hu-HU" sz="6800" noProof="1">
                <a:solidFill>
                  <a:schemeClr val="tx1"/>
                </a:solidFill>
              </a:rPr>
              <a:t>Freemover mobilitás őszi szemeszter: a Tempus Közalapítvány honlapján közétett külön felhívásban szereplő információk szerint (általában nyár közepe), tavaszi szemeszter: </a:t>
            </a:r>
            <a:r>
              <a:rPr lang="hu-HU" altLang="hu-HU" sz="6800" b="1" u="sng" noProof="1">
                <a:solidFill>
                  <a:schemeClr val="tx1"/>
                </a:solidFill>
              </a:rPr>
              <a:t>november 30.</a:t>
            </a:r>
          </a:p>
          <a:p>
            <a:pPr marL="285750" indent="-285750" algn="just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altLang="hu-HU" sz="6800" b="1" noProof="1">
                <a:solidFill>
                  <a:schemeClr val="tx1"/>
                </a:solidFill>
              </a:rPr>
              <a:t>Ösztöndíj mértéke: </a:t>
            </a:r>
            <a:r>
              <a:rPr lang="hu-HU" sz="6800" b="1" dirty="0">
                <a:solidFill>
                  <a:schemeClr val="tx1"/>
                </a:solidFill>
              </a:rPr>
              <a:t> </a:t>
            </a:r>
            <a:r>
              <a:rPr lang="hu-HU" sz="6800" dirty="0">
                <a:solidFill>
                  <a:schemeClr val="tx1"/>
                </a:solidFill>
              </a:rPr>
              <a:t>minden ország a beérkező ösztöndíjasai részére nyújt támogatást, az ösztöndíjak mértéke országonként változó. Az aktuális összegek a Központi CEEPUS Iroda honlapján (</a:t>
            </a:r>
            <a:r>
              <a:rPr lang="hu-HU" sz="6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www.ceepus.info</a:t>
            </a:r>
            <a:r>
              <a:rPr lang="hu-HU" sz="6800" dirty="0">
                <a:solidFill>
                  <a:schemeClr val="tx1"/>
                </a:solidFill>
              </a:rPr>
              <a:t>) olvashatók, az egyes országzászlókra kattintva. 2022. nyarától bevezetésre került az utazási kiegészítő támogatás (15.000 Ft. - 60.000 Ft országonként eltérő) és az esélyegyenlőségi kiegészítő támogatás (60.000 Ft/ösztöndíjhónap).</a:t>
            </a:r>
          </a:p>
          <a:p>
            <a:pPr marL="285750" indent="-285750" algn="just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sz="6800" dirty="0">
                <a:solidFill>
                  <a:schemeClr val="tx1"/>
                </a:solidFill>
              </a:rPr>
              <a:t>Pályázással kapcsolatos további információk: https://tka.hu/palyazatok/114/ceepus,  https://ceepus.hu/, https://tka.hu/palyazatok/116/ceepus---hallgatok-mobilitasa</a:t>
            </a:r>
          </a:p>
          <a:p>
            <a:pPr marL="285750" indent="-285750" algn="just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altLang="hu-HU" sz="6800" dirty="0">
                <a:solidFill>
                  <a:schemeClr val="tx1"/>
                </a:solidFill>
              </a:rPr>
              <a:t>Érdemes a CEEPUS ösztöndíjra pályázni, mert: </a:t>
            </a:r>
          </a:p>
          <a:p>
            <a:pPr marL="285750" indent="-285750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sz="6800" dirty="0">
                <a:solidFill>
                  <a:schemeClr val="tx1"/>
                </a:solidFill>
              </a:rPr>
              <a:t>egyszerű pályázati rendszer </a:t>
            </a:r>
          </a:p>
          <a:p>
            <a:pPr marL="285750" indent="-285750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sz="6800" noProof="1">
                <a:solidFill>
                  <a:schemeClr val="tx1"/>
                </a:solidFill>
              </a:rPr>
              <a:t>rövid távú mobilitási lehetőségek</a:t>
            </a:r>
          </a:p>
          <a:p>
            <a:pPr marL="285750" indent="-285750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sz="6800" noProof="1">
                <a:solidFill>
                  <a:schemeClr val="tx1"/>
                </a:solidFill>
              </a:rPr>
              <a:t>saját szakhoz szorosan illeszkedő részképzési forma </a:t>
            </a:r>
          </a:p>
          <a:p>
            <a:pPr marL="285750" indent="-285750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sz="6800" noProof="1">
                <a:solidFill>
                  <a:schemeClr val="tx1"/>
                </a:solidFill>
              </a:rPr>
              <a:t>kutatómunkában való részvételi lehetőséget kínál</a:t>
            </a:r>
          </a:p>
          <a:p>
            <a:pPr marL="285750" indent="-285750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sz="6800" noProof="1">
                <a:solidFill>
                  <a:schemeClr val="tx1"/>
                </a:solidFill>
              </a:rPr>
              <a:t>határon túli magyar nyelvű képzések is elérhetőek, EU-n kívüli országok is elérhetők </a:t>
            </a:r>
          </a:p>
          <a:p>
            <a:pPr marL="285750" indent="-285750">
              <a:lnSpc>
                <a:spcPct val="127000"/>
              </a:lnSpc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hu-HU" sz="6800" noProof="1">
                <a:solidFill>
                  <a:schemeClr val="tx1"/>
                </a:solidFill>
              </a:rPr>
              <a:t>freemover pályázattal a partnerországok bármely egyeteme elérhető </a:t>
            </a:r>
            <a:r>
              <a:rPr lang="hu-HU" sz="6800" noProof="1">
                <a:solidFill>
                  <a:schemeClr val="bg1"/>
                </a:solidFill>
                <a:latin typeface="Huni_Quorum Light BT" panose="020E0306020205020404" pitchFamily="34" charset="-18"/>
                <a:cs typeface="Times New Roman" panose="02020603050405020304" pitchFamily="18" charset="0"/>
              </a:rPr>
              <a:t>AYELMET</a:t>
            </a:r>
            <a:r>
              <a:rPr lang="hu-HU" sz="7200" noProof="1">
                <a:solidFill>
                  <a:schemeClr val="bg1"/>
                </a:solidFill>
                <a:latin typeface="Huni_Quorum Light BT" panose="020E0306020205020404" pitchFamily="34" charset="-18"/>
                <a:cs typeface="Times New Roman" panose="02020603050405020304" pitchFamily="18" charset="0"/>
              </a:rPr>
              <a:t>! </a:t>
            </a:r>
          </a:p>
          <a:p>
            <a:pPr marL="285750" indent="-285750">
              <a:buFont typeface="Wingdings 3" charset="2"/>
              <a:buChar char=""/>
            </a:pPr>
            <a:endParaRPr lang="hu-HU" b="1" dirty="0">
              <a:solidFill>
                <a:schemeClr val="tx1"/>
              </a:solidFill>
            </a:endParaRPr>
          </a:p>
          <a:p>
            <a:pPr marL="715963" indent="-285750">
              <a:buFont typeface="Wingdings 3" charset="2"/>
              <a:buChar char=""/>
            </a:pPr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6" name="Kép 4" descr="logo">
            <a:extLst>
              <a:ext uri="{FF2B5EF4-FFF2-40B4-BE49-F238E27FC236}">
                <a16:creationId xmlns:a16="http://schemas.microsoft.com/office/drawing/2014/main" id="{6874CF5F-578B-40BC-8FEB-04F80A01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000" y="192234"/>
            <a:ext cx="1206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0488B31-A270-4B5A-81BC-4A96E1216AD3}"/>
              </a:ext>
            </a:extLst>
          </p:cNvPr>
          <p:cNvSpPr txBox="1"/>
          <p:nvPr/>
        </p:nvSpPr>
        <p:spPr>
          <a:xfrm>
            <a:off x="64521" y="4444538"/>
            <a:ext cx="150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Marositsné Moldvay Rita</a:t>
            </a:r>
          </a:p>
          <a:p>
            <a:r>
              <a:rPr lang="hu-HU" sz="800" dirty="0">
                <a:solidFill>
                  <a:schemeClr val="bg1"/>
                </a:solidFill>
              </a:rPr>
              <a:t>marositsne.moldvay.rita@bme.hu</a:t>
            </a:r>
          </a:p>
          <a:p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282989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A85356-9C06-46A9-BDA6-2A08D13E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940" y="235132"/>
            <a:ext cx="7120844" cy="1619794"/>
          </a:xfrm>
        </p:spPr>
        <p:txBody>
          <a:bodyPr>
            <a:normAutofit fontScale="90000"/>
          </a:bodyPr>
          <a:lstStyle/>
          <a:p>
            <a:r>
              <a:rPr lang="hu-HU" dirty="0"/>
              <a:t>Pan-European Seal </a:t>
            </a:r>
            <a:br>
              <a:rPr lang="hu-HU" dirty="0"/>
            </a:br>
            <a:r>
              <a:rPr lang="hu-HU" dirty="0"/>
              <a:t>(PES) Program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0DA9B2B-8BAC-437D-8A6E-D3A64CF7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1868716"/>
            <a:ext cx="9360626" cy="45407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</a:rPr>
              <a:t>Professzionális, fizetett gyakornoki program EU szerveknél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tx1"/>
                </a:solidFill>
              </a:rPr>
              <a:t>Kik pályázhatnak? </a:t>
            </a:r>
            <a:r>
              <a:rPr lang="hu-HU" dirty="0">
                <a:solidFill>
                  <a:schemeClr val="tx1"/>
                </a:solidFill>
              </a:rPr>
              <a:t> Végzős </a:t>
            </a:r>
            <a:r>
              <a:rPr lang="hu-HU" dirty="0" err="1">
                <a:solidFill>
                  <a:schemeClr val="tx1"/>
                </a:solidFill>
              </a:rPr>
              <a:t>BSc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MSc</a:t>
            </a:r>
            <a:r>
              <a:rPr lang="hu-HU" dirty="0">
                <a:solidFill>
                  <a:schemeClr val="tx1"/>
                </a:solidFill>
              </a:rPr>
              <a:t>, vagy végzett mesterszakos hallgatók, PhD hallgatók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</a:rPr>
              <a:t>Hova lehet pályázni?</a:t>
            </a:r>
          </a:p>
          <a:p>
            <a:r>
              <a:rPr lang="hu-HU" dirty="0">
                <a:solidFill>
                  <a:schemeClr val="tx1"/>
                </a:solidFill>
              </a:rPr>
              <a:t>EUIPO: </a:t>
            </a:r>
            <a:r>
              <a:rPr lang="hu-HU" dirty="0" err="1">
                <a:solidFill>
                  <a:schemeClr val="tx1"/>
                </a:solidFill>
              </a:rPr>
              <a:t>Alicante</a:t>
            </a:r>
            <a:r>
              <a:rPr lang="hu-HU" dirty="0">
                <a:solidFill>
                  <a:schemeClr val="tx1"/>
                </a:solidFill>
              </a:rPr>
              <a:t>                                                     EPO: München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B7C3C24-579B-483B-8C8B-75B931ECF8CD}"/>
              </a:ext>
            </a:extLst>
          </p:cNvPr>
          <p:cNvSpPr txBox="1"/>
          <p:nvPr/>
        </p:nvSpPr>
        <p:spPr>
          <a:xfrm>
            <a:off x="191587" y="4537166"/>
            <a:ext cx="1349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Klekner Bíbor</a:t>
            </a:r>
          </a:p>
          <a:p>
            <a:r>
              <a:rPr lang="hu-HU" sz="800" dirty="0">
                <a:solidFill>
                  <a:schemeClr val="bg1"/>
                </a:solidFill>
              </a:rPr>
              <a:t>klekner.bibor@bme.hu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1DB97A4-3D28-4BED-88A3-736063FC3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940" y="3836683"/>
            <a:ext cx="4505634" cy="232898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6821DEC-7B77-4337-B5CD-4B20B6FC8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764" y="3809477"/>
            <a:ext cx="3892175" cy="2328986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D0EBD868-C153-49E8-BDAC-9C5B397E3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488" y="235132"/>
            <a:ext cx="5027135" cy="8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A85356-9C06-46A9-BDA6-2A08D13E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940" y="235132"/>
            <a:ext cx="7120844" cy="1619794"/>
          </a:xfrm>
        </p:spPr>
        <p:txBody>
          <a:bodyPr>
            <a:normAutofit/>
          </a:bodyPr>
          <a:lstStyle/>
          <a:p>
            <a:r>
              <a:rPr lang="hu-HU" dirty="0"/>
              <a:t>PES Program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0DA9B2B-8BAC-437D-8A6E-D3A64CF7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966" y="1854926"/>
            <a:ext cx="8995954" cy="454587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Gyakornoki program jellemzői: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Időtartama: 12 hónap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3 pilléres rendszer: mentorálással egybekötött gyakornoki képzés mellett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chemeClr val="tx1"/>
                </a:solidFill>
              </a:rPr>
              <a:t>online tanfolyamok és egyéb képzések (pl. karrier-tanácsadás),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chemeClr val="tx1"/>
                </a:solidFill>
              </a:rPr>
              <a:t>szaknyelvi tanfolyamok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Pályázás menete: belső pályázat határideje: </a:t>
            </a:r>
            <a:r>
              <a:rPr lang="hu-HU" sz="2000" b="1" dirty="0">
                <a:solidFill>
                  <a:srgbClr val="FF0000"/>
                </a:solidFill>
              </a:rPr>
              <a:t>2024.02.15.</a:t>
            </a:r>
            <a:r>
              <a:rPr lang="hu-HU" sz="2000" dirty="0">
                <a:solidFill>
                  <a:schemeClr val="tx1"/>
                </a:solidFill>
              </a:rPr>
              <a:t>, nyerteseket </a:t>
            </a:r>
            <a:r>
              <a:rPr lang="hu-HU" sz="2000" dirty="0" err="1">
                <a:solidFill>
                  <a:schemeClr val="tx1"/>
                </a:solidFill>
              </a:rPr>
              <a:t>nomináljuk</a:t>
            </a:r>
            <a:r>
              <a:rPr lang="hu-HU" sz="2000" dirty="0">
                <a:solidFill>
                  <a:schemeClr val="tx1"/>
                </a:solidFill>
              </a:rPr>
              <a:t>, és indul a jelentkezés a szervekhez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BME-nek 10 helye van/ tanév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Ösztöndíj mértéke: EPO: 2000 </a:t>
            </a:r>
            <a:r>
              <a:rPr lang="hu-HU" sz="2000" dirty="0" err="1">
                <a:solidFill>
                  <a:schemeClr val="tx1"/>
                </a:solidFill>
              </a:rPr>
              <a:t>eur</a:t>
            </a:r>
            <a:r>
              <a:rPr lang="hu-HU" sz="2000" dirty="0">
                <a:solidFill>
                  <a:schemeClr val="tx1"/>
                </a:solidFill>
              </a:rPr>
              <a:t>/hó, EUIPO: 1000 </a:t>
            </a:r>
            <a:r>
              <a:rPr lang="hu-HU" sz="2000" dirty="0" err="1">
                <a:solidFill>
                  <a:schemeClr val="tx1"/>
                </a:solidFill>
              </a:rPr>
              <a:t>eur</a:t>
            </a:r>
            <a:r>
              <a:rPr lang="hu-HU" sz="2000" dirty="0">
                <a:solidFill>
                  <a:schemeClr val="tx1"/>
                </a:solidFill>
              </a:rPr>
              <a:t>/hó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tx1"/>
                </a:solidFill>
              </a:rPr>
              <a:t>Tématerületek, beszámolók, infók: nki.bme.hu/Nemzetközi programok/Pan-European Seal gyakornoki program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B7C3C24-579B-483B-8C8B-75B931ECF8CD}"/>
              </a:ext>
            </a:extLst>
          </p:cNvPr>
          <p:cNvSpPr txBox="1"/>
          <p:nvPr/>
        </p:nvSpPr>
        <p:spPr>
          <a:xfrm>
            <a:off x="191587" y="4537166"/>
            <a:ext cx="1349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Klekner Bíbor</a:t>
            </a:r>
          </a:p>
          <a:p>
            <a:r>
              <a:rPr lang="hu-HU" sz="800" dirty="0">
                <a:solidFill>
                  <a:schemeClr val="bg1"/>
                </a:solidFill>
              </a:rPr>
              <a:t>klekner.bibor@bme.hu</a:t>
            </a:r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D0EBD868-C153-49E8-BDAC-9C5B397E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488" y="235132"/>
            <a:ext cx="5027135" cy="8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6"/>
            <a:ext cx="8911687" cy="92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/>
              <a:t>ATHENS </a:t>
            </a:r>
          </a:p>
          <a:p>
            <a:r>
              <a:rPr lang="hu-HU" sz="1300" dirty="0"/>
              <a:t>(Advanced Technologies in </a:t>
            </a:r>
            <a:r>
              <a:rPr lang="hu-HU" sz="1300" dirty="0" err="1"/>
              <a:t>Higher</a:t>
            </a:r>
            <a:r>
              <a:rPr lang="hu-HU" sz="1300" dirty="0"/>
              <a:t> Education Network/Socrates)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172817"/>
            <a:ext cx="9088263" cy="5516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dirty="0"/>
          </a:p>
          <a:p>
            <a:pPr marL="285750" indent="-285750">
              <a:buFont typeface="Wingdings 3" charset="2"/>
              <a:buChar char=""/>
            </a:pPr>
            <a:r>
              <a:rPr lang="hu-HU" dirty="0"/>
              <a:t>nki.bme.hu/</a:t>
            </a:r>
            <a:r>
              <a:rPr lang="hu-HU" dirty="0" err="1"/>
              <a:t>BMEAthens</a:t>
            </a:r>
            <a:endParaRPr lang="hu-HU" dirty="0"/>
          </a:p>
          <a:p>
            <a:endParaRPr lang="hu-HU" dirty="0"/>
          </a:p>
          <a:p>
            <a:pPr marL="285750" indent="-285750">
              <a:buFont typeface="Wingdings 3" charset="2"/>
              <a:buChar char=""/>
            </a:pPr>
            <a:r>
              <a:rPr lang="hu-HU" dirty="0"/>
              <a:t>15 partneregyetem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dirty="0"/>
              <a:t>1 hetes intenzív kurzus évente 2x (márc., nov.)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dirty="0"/>
              <a:t>1 kredit értékben beszámítható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dirty="0"/>
              <a:t>Kurzus ingyenes, utazási- és szállásköltség önköltséges (támogatás </a:t>
            </a:r>
            <a:r>
              <a:rPr lang="hu-HU" dirty="0" err="1"/>
              <a:t>karonként</a:t>
            </a:r>
            <a:r>
              <a:rPr lang="hu-HU" dirty="0"/>
              <a:t>)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dirty="0"/>
              <a:t>Tanulmányok teljes időtartama alatt korlátozás nélkül pályázható</a:t>
            </a: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Következő kurzus: 2024. március 11-18.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Jelentkezés: 2024. január (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később lesz kihirdetve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Információk: internationalrelations@bme.hu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8879761-AE76-43E1-80D3-FAB458D7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378" y="5148227"/>
            <a:ext cx="1152244" cy="146316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71FA841-BB51-4386-AA32-1B2AADD5A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37" y="401982"/>
            <a:ext cx="4169585" cy="265473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2C4F672-1494-409D-9F8B-4F93C76222D7}"/>
              </a:ext>
            </a:extLst>
          </p:cNvPr>
          <p:cNvSpPr txBox="1"/>
          <p:nvPr/>
        </p:nvSpPr>
        <p:spPr>
          <a:xfrm>
            <a:off x="0" y="4532671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</a:rPr>
              <a:t>Pivarcsiné Fekete Dóra</a:t>
            </a:r>
          </a:p>
          <a:p>
            <a:r>
              <a:rPr lang="hu-HU" sz="900" dirty="0">
                <a:solidFill>
                  <a:schemeClr val="bg1"/>
                </a:solidFill>
              </a:rPr>
              <a:t>fekete.dora@bme.hu</a:t>
            </a:r>
          </a:p>
        </p:txBody>
      </p:sp>
    </p:spTree>
    <p:extLst>
      <p:ext uri="{BB962C8B-B14F-4D97-AF65-F5344CB8AC3E}">
        <p14:creationId xmlns:p14="http://schemas.microsoft.com/office/powerpoint/2010/main" val="11905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828801" y="246607"/>
            <a:ext cx="9608700" cy="783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ERASMUS Program e-mail címek</a:t>
            </a:r>
            <a:endParaRPr lang="hu-HU" cap="all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335315" y="1030515"/>
            <a:ext cx="10537371" cy="558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hu-HU" dirty="0"/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600" dirty="0">
                <a:hlinkClick r:id="" action="ppaction://noaction"/>
              </a:rPr>
              <a:t>Honlap:</a:t>
            </a:r>
            <a:r>
              <a:rPr lang="hu-HU" sz="3600" u="sng" dirty="0">
                <a:hlinkClick r:id="" action="ppaction://noaction"/>
              </a:rPr>
              <a:t> </a:t>
            </a:r>
            <a:r>
              <a:rPr lang="hu-HU" sz="3600" u="sng" dirty="0">
                <a:hlinkClick r:id="rId2"/>
              </a:rPr>
              <a:t>http://nki.bme.hu/</a:t>
            </a:r>
            <a:endParaRPr lang="hu-HU" sz="3600" u="sng" dirty="0"/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2000" b="1" dirty="0">
                <a:solidFill>
                  <a:schemeClr val="tx1"/>
                </a:solidFill>
              </a:rPr>
              <a:t>Erasmus központi e-mail cím: </a:t>
            </a:r>
            <a:r>
              <a:rPr lang="hu-HU" sz="2000" b="1" dirty="0">
                <a:solidFill>
                  <a:schemeClr val="tx1"/>
                </a:solidFill>
                <a:hlinkClick r:id="rId3"/>
              </a:rPr>
              <a:t>erasmus@bme.hu</a:t>
            </a:r>
            <a:endParaRPr lang="hu-HU" sz="2000" b="1" dirty="0">
              <a:solidFill>
                <a:schemeClr val="tx1"/>
              </a:solidFill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2200" b="1" dirty="0">
                <a:solidFill>
                  <a:schemeClr val="tx1"/>
                </a:solidFill>
              </a:rPr>
              <a:t>Európán belül: </a:t>
            </a:r>
            <a:r>
              <a:rPr lang="hu-HU" sz="2200" b="1" u="sng" dirty="0">
                <a:hlinkClick r:id="rId3"/>
              </a:rPr>
              <a:t>erasmus@bme.hu</a:t>
            </a:r>
            <a:r>
              <a:rPr lang="hu-HU" sz="2200" b="1" dirty="0"/>
              <a:t> </a:t>
            </a: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2200" b="1" dirty="0">
                <a:solidFill>
                  <a:schemeClr val="tx1"/>
                </a:solidFill>
              </a:rPr>
              <a:t>Európán kívül: </a:t>
            </a:r>
            <a:r>
              <a:rPr lang="hu-HU" sz="22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europan_kivuli@bme.hu</a:t>
            </a:r>
            <a:endParaRPr lang="hu-HU" sz="2000" b="1" dirty="0">
              <a:solidFill>
                <a:schemeClr val="tx1"/>
              </a:solidFill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2000" b="1" dirty="0">
                <a:solidFill>
                  <a:schemeClr val="tx1"/>
                </a:solidFill>
              </a:rPr>
              <a:t>Szakmai gyakorlat: </a:t>
            </a:r>
            <a:r>
              <a:rPr lang="hu-HU" sz="2000" b="1" dirty="0">
                <a:solidFill>
                  <a:schemeClr val="tx1"/>
                </a:solidFill>
                <a:hlinkClick r:id="rId5"/>
              </a:rPr>
              <a:t>szakgyak@bme.hu</a:t>
            </a:r>
            <a:endParaRPr lang="hu-HU" sz="2000" b="1" dirty="0">
              <a:solidFill>
                <a:schemeClr val="tx1"/>
              </a:solidFill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2000" b="1" dirty="0">
                <a:solidFill>
                  <a:schemeClr val="tx1"/>
                </a:solidFill>
              </a:rPr>
              <a:t>Kiegészítő támogatások: </a:t>
            </a:r>
            <a:r>
              <a:rPr lang="hu-HU" sz="2000" b="1" dirty="0">
                <a:solidFill>
                  <a:schemeClr val="tx1"/>
                </a:solidFill>
                <a:hlinkClick r:id="rId6"/>
              </a:rPr>
              <a:t>erasmus.kieg@bme.hu</a:t>
            </a:r>
            <a:endParaRPr lang="hu-HU" sz="20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3600" b="1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21FA3833-80BD-49D4-8F76-87775A44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AC2-F9A2-4644-8945-5599ECD72CCC}" type="datetime1">
              <a:rPr lang="hu-HU" smtClean="0"/>
              <a:t>2023. 09. 20.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D0C9E3-A87A-4FDD-87E4-B8C5117B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9006" y="4529540"/>
            <a:ext cx="1102574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r>
              <a:rPr lang="hu-HU" dirty="0">
                <a:solidFill>
                  <a:schemeClr val="bg1"/>
                </a:solidFill>
              </a:rPr>
              <a:t>nki.bme.hu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6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828801" y="246607"/>
            <a:ext cx="9608700" cy="783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ERASMUS részképzés - tanulmányi mobilitás </a:t>
            </a:r>
            <a:endParaRPr lang="hu-HU" cap="all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311579" y="1030515"/>
            <a:ext cx="10551886" cy="5223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hu-HU" dirty="0"/>
          </a:p>
          <a:p>
            <a:pPr marL="715963" indent="-285750" algn="just">
              <a:buFont typeface="Wingdings 3" charset="2"/>
              <a:buChar char=""/>
            </a:pPr>
            <a:r>
              <a:rPr lang="hu-HU" sz="2600" b="1" dirty="0"/>
              <a:t>ÚJ Pályázati felhívás: 2024-2025 tanév </a:t>
            </a:r>
          </a:p>
          <a:p>
            <a:pPr marL="1173163" lvl="1" indent="-285750" algn="just">
              <a:buFont typeface="Wingdings 3" charset="2"/>
              <a:buChar char=""/>
            </a:pPr>
            <a:r>
              <a:rPr lang="hu-HU" sz="2400" b="1" dirty="0">
                <a:solidFill>
                  <a:srgbClr val="FF0000"/>
                </a:solidFill>
              </a:rPr>
              <a:t>KIZÁRÓLAG 2024/2025 őszi félévre fogadunk pályázatokat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600" b="1" dirty="0"/>
              <a:t>Közzététel időpontja: 2023. december</a:t>
            </a:r>
          </a:p>
          <a:p>
            <a:pPr marL="715963" indent="-285750" algn="just">
              <a:buFont typeface="Wingdings 3" charset="2"/>
              <a:buChar char=""/>
            </a:pPr>
            <a:r>
              <a:rPr lang="hu-HU" sz="2600" b="1" dirty="0"/>
              <a:t>Jelentkezési határidő: 2024. február 5.</a:t>
            </a:r>
          </a:p>
          <a:p>
            <a:pPr marL="715963" indent="-285750" algn="just">
              <a:buFont typeface="Wingdings 3" charset="2"/>
              <a:buChar char=""/>
            </a:pPr>
            <a:endParaRPr lang="hu-HU" sz="2600" b="1" dirty="0"/>
          </a:p>
          <a:p>
            <a:pPr marL="715963" indent="-285750" algn="just">
              <a:buFont typeface="Wingdings 3" charset="2"/>
              <a:buChar char=""/>
            </a:pPr>
            <a:r>
              <a:rPr lang="hu-HU" sz="2800" b="1" dirty="0">
                <a:solidFill>
                  <a:srgbClr val="FF0000"/>
                </a:solidFill>
              </a:rPr>
              <a:t>2024/2025 tavaszi félévre külön pályázat</a:t>
            </a:r>
          </a:p>
          <a:p>
            <a:pPr marL="1173163" lvl="1" indent="-285750" algn="just">
              <a:buFont typeface="Wingdings 3" charset="2"/>
              <a:buChar char=""/>
            </a:pP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Közzététel tervezett időpontja: 2024. június</a:t>
            </a:r>
          </a:p>
          <a:p>
            <a:pPr marL="1173163" lvl="1" indent="-285750" algn="just">
              <a:buFont typeface="Wingdings 3" charset="2"/>
              <a:buChar char=""/>
            </a:pPr>
            <a:r>
              <a:rPr lang="hu-HU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Tervezett beadási határidő: 2024. augusztus 5. </a:t>
            </a:r>
          </a:p>
          <a:p>
            <a:pPr marL="430213" algn="just"/>
            <a:endParaRPr lang="hu-HU" sz="2600" b="1" dirty="0"/>
          </a:p>
          <a:p>
            <a:pPr marL="715963" indent="-285750" algn="just">
              <a:buFont typeface="Wingdings 3" charset="2"/>
              <a:buChar char=""/>
            </a:pPr>
            <a:endParaRPr lang="hu-HU" sz="2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7D74EC83-5617-444C-8D64-93510D1F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/>
          <a:lstStyle/>
          <a:p>
            <a:fld id="{7153DA92-B987-41F0-A119-A69068AB8D3E}" type="datetime1">
              <a:rPr lang="hu-HU" smtClean="0"/>
              <a:t>2023. 09. 20.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7AA03B-FF58-4349-97B9-A1C024DF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046" y="4529540"/>
            <a:ext cx="1163533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erasmus@bme.hu</a:t>
            </a:r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B031FD1B-F2AB-4DDB-B699-F63CB2C22B4B}"/>
              </a:ext>
            </a:extLst>
          </p:cNvPr>
          <p:cNvSpPr/>
          <p:nvPr/>
        </p:nvSpPr>
        <p:spPr>
          <a:xfrm>
            <a:off x="8163612" y="1564849"/>
            <a:ext cx="1159497" cy="26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690451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1970</Words>
  <Application>Microsoft Office PowerPoint</Application>
  <PresentationFormat>Szélesvásznú</PresentationFormat>
  <Paragraphs>239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Huni_Quorum Light BT</vt:lpstr>
      <vt:lpstr>Huni_Quorum Medium BT</vt:lpstr>
      <vt:lpstr>Roboto</vt:lpstr>
      <vt:lpstr>Wingdings</vt:lpstr>
      <vt:lpstr>Wingdings 3</vt:lpstr>
      <vt:lpstr>Szálak</vt:lpstr>
      <vt:lpstr>PowerPoint-bemutató</vt:lpstr>
      <vt:lpstr>PowerPoint-bemutató</vt:lpstr>
      <vt:lpstr>PowerPoint-bemutató</vt:lpstr>
      <vt:lpstr>PowerPoint-bemutató</vt:lpstr>
      <vt:lpstr>Pan-European Seal  (PES) Program</vt:lpstr>
      <vt:lpstr>PES Program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Erasmus kiegészítő pályázati lehetőségek</vt:lpstr>
      <vt:lpstr>PowerPoint-bemutató</vt:lpstr>
      <vt:lpstr>Erasmus+ Európán kívüli mobilitás </vt:lpstr>
      <vt:lpstr>PowerPoint-bemutató</vt:lpstr>
      <vt:lpstr>PowerPoint-bemutató</vt:lpstr>
      <vt:lpstr>PowerPoint-bemutató</vt:lpstr>
      <vt:lpstr>PowerPoint-bemutató</vt:lpstr>
      <vt:lpstr>PowerPoint-bemutató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Gali Diána Zsuzsánna</dc:creator>
  <cp:lastModifiedBy>Bánfiné Dr. Klekner Bíbor Írisz</cp:lastModifiedBy>
  <cp:revision>162</cp:revision>
  <cp:lastPrinted>2023-01-11T08:23:07Z</cp:lastPrinted>
  <dcterms:created xsi:type="dcterms:W3CDTF">2021-10-19T06:53:01Z</dcterms:created>
  <dcterms:modified xsi:type="dcterms:W3CDTF">2023-09-20T10:26:59Z</dcterms:modified>
</cp:coreProperties>
</file>