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19"/>
  </p:notesMasterIdLst>
  <p:handoutMasterIdLst>
    <p:handoutMasterId r:id="rId20"/>
  </p:handoutMasterIdLst>
  <p:sldIdLst>
    <p:sldId id="256" r:id="rId2"/>
    <p:sldId id="413" r:id="rId3"/>
    <p:sldId id="404" r:id="rId4"/>
    <p:sldId id="398" r:id="rId5"/>
    <p:sldId id="405" r:id="rId6"/>
    <p:sldId id="392" r:id="rId7"/>
    <p:sldId id="396" r:id="rId8"/>
    <p:sldId id="386" r:id="rId9"/>
    <p:sldId id="409" r:id="rId10"/>
    <p:sldId id="412" r:id="rId11"/>
    <p:sldId id="372" r:id="rId12"/>
    <p:sldId id="406" r:id="rId13"/>
    <p:sldId id="399" r:id="rId14"/>
    <p:sldId id="411" r:id="rId15"/>
    <p:sldId id="400" r:id="rId16"/>
    <p:sldId id="407" r:id="rId17"/>
    <p:sldId id="397" r:id="rId18"/>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8">
          <p15:clr>
            <a:srgbClr val="A4A3A4"/>
          </p15:clr>
        </p15:guide>
        <p15:guide id="2" orient="horz" pos="890">
          <p15:clr>
            <a:srgbClr val="A4A3A4"/>
          </p15:clr>
        </p15:guide>
        <p15:guide id="3" pos="570">
          <p15:clr>
            <a:srgbClr val="A4A3A4"/>
          </p15:clr>
        </p15:guide>
        <p15:guide id="4" pos="3335">
          <p15:clr>
            <a:srgbClr val="A4A3A4"/>
          </p15:clr>
        </p15:guide>
        <p15:guide id="5" pos="5342">
          <p15:clr>
            <a:srgbClr val="A4A3A4"/>
          </p15:clr>
        </p15:guide>
        <p15:guide id="6" pos="7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5D686E"/>
    <a:srgbClr val="858F95"/>
    <a:srgbClr val="ADB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23" autoAdjust="0"/>
    <p:restoredTop sz="90533" autoAdjust="0"/>
  </p:normalViewPr>
  <p:slideViewPr>
    <p:cSldViewPr showGuides="1">
      <p:cViewPr varScale="1">
        <p:scale>
          <a:sx n="103" d="100"/>
          <a:sy n="103" d="100"/>
        </p:scale>
        <p:origin x="1452" y="108"/>
      </p:cViewPr>
      <p:guideLst>
        <p:guide orient="horz" pos="418"/>
        <p:guide orient="horz" pos="890"/>
        <p:guide pos="570"/>
        <p:guide pos="3335"/>
        <p:guide pos="5342"/>
        <p:guide pos="797"/>
      </p:guideLst>
    </p:cSldViewPr>
  </p:slideViewPr>
  <p:outlineViewPr>
    <p:cViewPr>
      <p:scale>
        <a:sx n="33" d="100"/>
        <a:sy n="33" d="100"/>
      </p:scale>
      <p:origin x="0" y="0"/>
    </p:cViewPr>
  </p:outlineViewPr>
  <p:notesTextViewPr>
    <p:cViewPr>
      <p:scale>
        <a:sx n="100" d="100"/>
        <a:sy n="100" d="100"/>
      </p:scale>
      <p:origin x="0" y="0"/>
    </p:cViewPr>
  </p:notesText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5862" cy="495794"/>
          </a:xfrm>
          <a:prstGeom prst="rect">
            <a:avLst/>
          </a:prstGeom>
        </p:spPr>
        <p:txBody>
          <a:bodyPr vert="horz" lIns="87691" tIns="43847" rIns="87691" bIns="43847" rtlCol="0"/>
          <a:lstStyle>
            <a:lvl1pPr algn="l">
              <a:defRPr sz="1100"/>
            </a:lvl1pPr>
          </a:lstStyle>
          <a:p>
            <a:endParaRPr lang="de-DE"/>
          </a:p>
        </p:txBody>
      </p:sp>
      <p:sp>
        <p:nvSpPr>
          <p:cNvPr id="3" name="Datumsplatzhalter 2"/>
          <p:cNvSpPr>
            <a:spLocks noGrp="1"/>
          </p:cNvSpPr>
          <p:nvPr>
            <p:ph type="dt" sz="quarter" idx="1"/>
          </p:nvPr>
        </p:nvSpPr>
        <p:spPr>
          <a:xfrm>
            <a:off x="3850297" y="2"/>
            <a:ext cx="2945862" cy="495794"/>
          </a:xfrm>
          <a:prstGeom prst="rect">
            <a:avLst/>
          </a:prstGeom>
        </p:spPr>
        <p:txBody>
          <a:bodyPr vert="horz" lIns="87691" tIns="43847" rIns="87691" bIns="43847" rtlCol="0"/>
          <a:lstStyle>
            <a:lvl1pPr algn="r">
              <a:defRPr sz="1100"/>
            </a:lvl1pPr>
          </a:lstStyle>
          <a:p>
            <a:fld id="{EB93A40C-3BD2-4A96-A041-522EBDDD11C9}" type="datetimeFigureOut">
              <a:rPr lang="de-DE" smtClean="0"/>
              <a:t>30.08.2021</a:t>
            </a:fld>
            <a:endParaRPr lang="de-DE"/>
          </a:p>
        </p:txBody>
      </p:sp>
      <p:sp>
        <p:nvSpPr>
          <p:cNvPr id="4" name="Fußzeilenplatzhalter 3"/>
          <p:cNvSpPr>
            <a:spLocks noGrp="1"/>
          </p:cNvSpPr>
          <p:nvPr>
            <p:ph type="ftr" sz="quarter" idx="2"/>
          </p:nvPr>
        </p:nvSpPr>
        <p:spPr>
          <a:xfrm>
            <a:off x="1" y="9429308"/>
            <a:ext cx="2945862" cy="495794"/>
          </a:xfrm>
          <a:prstGeom prst="rect">
            <a:avLst/>
          </a:prstGeom>
        </p:spPr>
        <p:txBody>
          <a:bodyPr vert="horz" lIns="87691" tIns="43847" rIns="87691" bIns="43847" rtlCol="0" anchor="b"/>
          <a:lstStyle>
            <a:lvl1pPr algn="l">
              <a:defRPr sz="1100"/>
            </a:lvl1pPr>
          </a:lstStyle>
          <a:p>
            <a:endParaRPr lang="de-DE"/>
          </a:p>
        </p:txBody>
      </p:sp>
      <p:sp>
        <p:nvSpPr>
          <p:cNvPr id="5" name="Foliennummernplatzhalter 4"/>
          <p:cNvSpPr>
            <a:spLocks noGrp="1"/>
          </p:cNvSpPr>
          <p:nvPr>
            <p:ph type="sldNum" sz="quarter" idx="3"/>
          </p:nvPr>
        </p:nvSpPr>
        <p:spPr>
          <a:xfrm>
            <a:off x="3850297" y="9429308"/>
            <a:ext cx="2945862" cy="495794"/>
          </a:xfrm>
          <a:prstGeom prst="rect">
            <a:avLst/>
          </a:prstGeom>
        </p:spPr>
        <p:txBody>
          <a:bodyPr vert="horz" lIns="87691" tIns="43847" rIns="87691" bIns="43847" rtlCol="0" anchor="b"/>
          <a:lstStyle>
            <a:lvl1pPr algn="r">
              <a:defRPr sz="1100"/>
            </a:lvl1pPr>
          </a:lstStyle>
          <a:p>
            <a:fld id="{7B85252C-5A8D-4E82-B563-0D27A66B0924}" type="slidenum">
              <a:rPr lang="de-DE" smtClean="0"/>
              <a:t>‹#›</a:t>
            </a:fld>
            <a:endParaRPr lang="de-DE"/>
          </a:p>
        </p:txBody>
      </p:sp>
    </p:spTree>
    <p:extLst>
      <p:ext uri="{BB962C8B-B14F-4D97-AF65-F5344CB8AC3E}">
        <p14:creationId xmlns:p14="http://schemas.microsoft.com/office/powerpoint/2010/main" val="6936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826" name="Rectangle 2"/>
          <p:cNvSpPr>
            <a:spLocks noGrp="1" noChangeArrowheads="1"/>
          </p:cNvSpPr>
          <p:nvPr>
            <p:ph type="hdr" sz="quarter"/>
          </p:nvPr>
        </p:nvSpPr>
        <p:spPr bwMode="auto">
          <a:xfrm>
            <a:off x="3" y="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87" tIns="47494" rIns="94987" bIns="47494" numCol="1" anchor="t" anchorCtr="0" compatLnSpc="1">
            <a:prstTxWarp prst="textNoShape">
              <a:avLst/>
            </a:prstTxWarp>
          </a:bodyPr>
          <a:lstStyle>
            <a:lvl1pPr>
              <a:defRPr sz="1300"/>
            </a:lvl1pPr>
          </a:lstStyle>
          <a:p>
            <a:pPr>
              <a:defRPr/>
            </a:pPr>
            <a:endParaRPr lang="de-DE"/>
          </a:p>
        </p:txBody>
      </p:sp>
      <p:sp>
        <p:nvSpPr>
          <p:cNvPr id="717827" name="Rectangle 3"/>
          <p:cNvSpPr>
            <a:spLocks noGrp="1" noChangeArrowheads="1"/>
          </p:cNvSpPr>
          <p:nvPr>
            <p:ph type="dt" idx="1"/>
          </p:nvPr>
        </p:nvSpPr>
        <p:spPr bwMode="auto">
          <a:xfrm>
            <a:off x="3850446" y="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87" tIns="47494" rIns="94987" bIns="47494" numCol="1" anchor="t" anchorCtr="0" compatLnSpc="1">
            <a:prstTxWarp prst="textNoShape">
              <a:avLst/>
            </a:prstTxWarp>
          </a:bodyPr>
          <a:lstStyle>
            <a:lvl1pPr algn="r">
              <a:defRPr sz="1300"/>
            </a:lvl1pPr>
          </a:lstStyle>
          <a:p>
            <a:pPr>
              <a:defRPr/>
            </a:pPr>
            <a:endParaRPr lang="de-DE"/>
          </a:p>
        </p:txBody>
      </p:sp>
      <p:sp>
        <p:nvSpPr>
          <p:cNvPr id="26628"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829" name="Rectangle 5"/>
          <p:cNvSpPr>
            <a:spLocks noGrp="1" noChangeArrowheads="1"/>
          </p:cNvSpPr>
          <p:nvPr>
            <p:ph type="body" sz="quarter" idx="3"/>
          </p:nvPr>
        </p:nvSpPr>
        <p:spPr bwMode="auto">
          <a:xfrm>
            <a:off x="679770"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87" tIns="47494" rIns="94987" bIns="4749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17830" name="Rectangle 6"/>
          <p:cNvSpPr>
            <a:spLocks noGrp="1" noChangeArrowheads="1"/>
          </p:cNvSpPr>
          <p:nvPr>
            <p:ph type="ftr" sz="quarter" idx="4"/>
          </p:nvPr>
        </p:nvSpPr>
        <p:spPr bwMode="auto">
          <a:xfrm>
            <a:off x="3" y="942858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87" tIns="47494" rIns="94987" bIns="47494" numCol="1" anchor="b" anchorCtr="0" compatLnSpc="1">
            <a:prstTxWarp prst="textNoShape">
              <a:avLst/>
            </a:prstTxWarp>
          </a:bodyPr>
          <a:lstStyle>
            <a:lvl1pPr>
              <a:defRPr sz="1300"/>
            </a:lvl1pPr>
          </a:lstStyle>
          <a:p>
            <a:pPr>
              <a:defRPr/>
            </a:pPr>
            <a:endParaRPr lang="de-DE"/>
          </a:p>
        </p:txBody>
      </p:sp>
      <p:sp>
        <p:nvSpPr>
          <p:cNvPr id="717831" name="Rectangle 7"/>
          <p:cNvSpPr>
            <a:spLocks noGrp="1" noChangeArrowheads="1"/>
          </p:cNvSpPr>
          <p:nvPr>
            <p:ph type="sldNum" sz="quarter" idx="5"/>
          </p:nvPr>
        </p:nvSpPr>
        <p:spPr bwMode="auto">
          <a:xfrm>
            <a:off x="3850446" y="942858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87" tIns="47494" rIns="94987" bIns="47494" numCol="1" anchor="b" anchorCtr="0" compatLnSpc="1">
            <a:prstTxWarp prst="textNoShape">
              <a:avLst/>
            </a:prstTxWarp>
          </a:bodyPr>
          <a:lstStyle>
            <a:lvl1pPr algn="r">
              <a:defRPr sz="1300"/>
            </a:lvl1pPr>
          </a:lstStyle>
          <a:p>
            <a:pPr>
              <a:defRPr/>
            </a:pPr>
            <a:fld id="{F3D8BC6B-43D0-41B4-AF54-B6BFC1908829}" type="slidenum">
              <a:rPr lang="de-DE"/>
              <a:pPr>
                <a:defRPr/>
              </a:pPr>
              <a:t>‹#›</a:t>
            </a:fld>
            <a:endParaRPr lang="de-DE"/>
          </a:p>
        </p:txBody>
      </p:sp>
    </p:spTree>
    <p:extLst>
      <p:ext uri="{BB962C8B-B14F-4D97-AF65-F5344CB8AC3E}">
        <p14:creationId xmlns:p14="http://schemas.microsoft.com/office/powerpoint/2010/main" val="936552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3D8BC6B-43D0-41B4-AF54-B6BFC1908829}" type="slidenum">
              <a:rPr lang="de-DE" smtClean="0"/>
              <a:pPr>
                <a:defRPr/>
              </a:pPr>
              <a:t>1</a:t>
            </a:fld>
            <a:endParaRPr lang="de-DE"/>
          </a:p>
        </p:txBody>
      </p:sp>
    </p:spTree>
    <p:extLst>
      <p:ext uri="{BB962C8B-B14F-4D97-AF65-F5344CB8AC3E}">
        <p14:creationId xmlns:p14="http://schemas.microsoft.com/office/powerpoint/2010/main" val="249172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
        <p:nvSpPr>
          <p:cNvPr id="55300" name="Foliennummernplatzhalter 3"/>
          <p:cNvSpPr txBox="1">
            <a:spLocks noGrp="1"/>
          </p:cNvSpPr>
          <p:nvPr/>
        </p:nvSpPr>
        <p:spPr bwMode="auto">
          <a:xfrm>
            <a:off x="3850744" y="9429354"/>
            <a:ext cx="2945341" cy="49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4" tIns="47776" rIns="95554" bIns="47776" anchor="b"/>
          <a:lstStyle>
            <a:lvl1pPr defTabSz="990600" eaLnBrk="0" hangingPunct="0">
              <a:defRPr sz="2000">
                <a:solidFill>
                  <a:schemeClr val="tx1"/>
                </a:solidFill>
                <a:latin typeface="Calibri" pitchFamily="34" charset="0"/>
              </a:defRPr>
            </a:lvl1pPr>
            <a:lvl2pPr marL="742950" indent="-285750" defTabSz="990600" eaLnBrk="0" hangingPunct="0">
              <a:defRPr sz="2000">
                <a:solidFill>
                  <a:schemeClr val="tx1"/>
                </a:solidFill>
                <a:latin typeface="Calibri" pitchFamily="34" charset="0"/>
              </a:defRPr>
            </a:lvl2pPr>
            <a:lvl3pPr marL="1143000" indent="-228600" defTabSz="990600" eaLnBrk="0" hangingPunct="0">
              <a:defRPr sz="2000">
                <a:solidFill>
                  <a:schemeClr val="tx1"/>
                </a:solidFill>
                <a:latin typeface="Calibri" pitchFamily="34" charset="0"/>
              </a:defRPr>
            </a:lvl3pPr>
            <a:lvl4pPr marL="1600200" indent="-228600" defTabSz="990600" eaLnBrk="0" hangingPunct="0">
              <a:defRPr sz="2000">
                <a:solidFill>
                  <a:schemeClr val="tx1"/>
                </a:solidFill>
                <a:latin typeface="Calibri" pitchFamily="34" charset="0"/>
              </a:defRPr>
            </a:lvl4pPr>
            <a:lvl5pPr marL="2057400" indent="-228600" defTabSz="990600" eaLnBrk="0" hangingPunct="0">
              <a:defRPr sz="2000">
                <a:solidFill>
                  <a:schemeClr val="tx1"/>
                </a:solidFill>
                <a:latin typeface="Calibri" pitchFamily="34" charset="0"/>
              </a:defRPr>
            </a:lvl5pPr>
            <a:lvl6pPr marL="2514600" indent="-228600" defTabSz="990600" eaLnBrk="0" fontAlgn="base" hangingPunct="0">
              <a:spcBef>
                <a:spcPct val="0"/>
              </a:spcBef>
              <a:spcAft>
                <a:spcPct val="0"/>
              </a:spcAft>
              <a:defRPr sz="2000">
                <a:solidFill>
                  <a:schemeClr val="tx1"/>
                </a:solidFill>
                <a:latin typeface="Calibri" pitchFamily="34" charset="0"/>
              </a:defRPr>
            </a:lvl6pPr>
            <a:lvl7pPr marL="2971800" indent="-228600" defTabSz="990600" eaLnBrk="0" fontAlgn="base" hangingPunct="0">
              <a:spcBef>
                <a:spcPct val="0"/>
              </a:spcBef>
              <a:spcAft>
                <a:spcPct val="0"/>
              </a:spcAft>
              <a:defRPr sz="2000">
                <a:solidFill>
                  <a:schemeClr val="tx1"/>
                </a:solidFill>
                <a:latin typeface="Calibri" pitchFamily="34" charset="0"/>
              </a:defRPr>
            </a:lvl7pPr>
            <a:lvl8pPr marL="3429000" indent="-228600" defTabSz="990600" eaLnBrk="0" fontAlgn="base" hangingPunct="0">
              <a:spcBef>
                <a:spcPct val="0"/>
              </a:spcBef>
              <a:spcAft>
                <a:spcPct val="0"/>
              </a:spcAft>
              <a:defRPr sz="2000">
                <a:solidFill>
                  <a:schemeClr val="tx1"/>
                </a:solidFill>
                <a:latin typeface="Calibri" pitchFamily="34" charset="0"/>
              </a:defRPr>
            </a:lvl8pPr>
            <a:lvl9pPr marL="3886200" indent="-228600" defTabSz="990600" eaLnBrk="0" fontAlgn="base" hangingPunct="0">
              <a:spcBef>
                <a:spcPct val="0"/>
              </a:spcBef>
              <a:spcAft>
                <a:spcPct val="0"/>
              </a:spcAft>
              <a:defRPr sz="2000">
                <a:solidFill>
                  <a:schemeClr val="tx1"/>
                </a:solidFill>
                <a:latin typeface="Calibri" pitchFamily="34" charset="0"/>
              </a:defRPr>
            </a:lvl9pPr>
          </a:lstStyle>
          <a:p>
            <a:pPr algn="r" eaLnBrk="1" hangingPunct="1"/>
            <a:fld id="{5F139CAC-1054-4B39-AB91-74DD61A8EE53}" type="slidenum">
              <a:rPr lang="de-DE" sz="1300">
                <a:latin typeface="Arial" charset="0"/>
              </a:rPr>
              <a:pPr algn="r" eaLnBrk="1" hangingPunct="1"/>
              <a:t>3</a:t>
            </a:fld>
            <a:endParaRPr lang="de-DE" sz="1300">
              <a:latin typeface="Arial" charset="0"/>
            </a:endParaRPr>
          </a:p>
        </p:txBody>
      </p:sp>
    </p:spTree>
    <p:extLst>
      <p:ext uri="{BB962C8B-B14F-4D97-AF65-F5344CB8AC3E}">
        <p14:creationId xmlns:p14="http://schemas.microsoft.com/office/powerpoint/2010/main" val="377355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875538">
              <a:defRPr/>
            </a:pPr>
            <a:r>
              <a:rPr lang="de-DE" sz="1700" dirty="0"/>
              <a:t>German </a:t>
            </a:r>
            <a:r>
              <a:rPr lang="de-DE" sz="1700" dirty="0" err="1"/>
              <a:t>language</a:t>
            </a:r>
            <a:r>
              <a:rPr lang="de-DE" sz="1700" dirty="0"/>
              <a:t> </a:t>
            </a:r>
            <a:r>
              <a:rPr lang="de-DE" sz="1700" dirty="0" err="1"/>
              <a:t>course</a:t>
            </a:r>
            <a:r>
              <a:rPr lang="de-DE" sz="1700" dirty="0"/>
              <a:t>: block </a:t>
            </a:r>
            <a:r>
              <a:rPr lang="de-DE" sz="1700" dirty="0" err="1"/>
              <a:t>and</a:t>
            </a:r>
            <a:r>
              <a:rPr lang="de-DE" sz="1700" dirty="0"/>
              <a:t> </a:t>
            </a:r>
            <a:r>
              <a:rPr lang="de-DE" sz="1700" dirty="0" err="1"/>
              <a:t>weekly</a:t>
            </a:r>
            <a:r>
              <a:rPr lang="de-DE" sz="1700" dirty="0"/>
              <a:t> </a:t>
            </a:r>
            <a:r>
              <a:rPr lang="de-DE" sz="1700" dirty="0" err="1"/>
              <a:t>formats</a:t>
            </a:r>
            <a:r>
              <a:rPr lang="de-DE" sz="1700" dirty="0"/>
              <a:t> (</a:t>
            </a:r>
            <a:r>
              <a:rPr lang="de-DE" sz="1700" dirty="0" err="1"/>
              <a:t>Internationals</a:t>
            </a:r>
            <a:r>
              <a:rPr lang="de-DE" sz="1700" dirty="0"/>
              <a:t>)</a:t>
            </a:r>
          </a:p>
          <a:p>
            <a:endParaRPr lang="de-DE" dirty="0"/>
          </a:p>
        </p:txBody>
      </p:sp>
      <p:sp>
        <p:nvSpPr>
          <p:cNvPr id="4" name="Foliennummernplatzhalter 3"/>
          <p:cNvSpPr>
            <a:spLocks noGrp="1"/>
          </p:cNvSpPr>
          <p:nvPr>
            <p:ph type="sldNum" sz="quarter" idx="10"/>
          </p:nvPr>
        </p:nvSpPr>
        <p:spPr/>
        <p:txBody>
          <a:bodyPr/>
          <a:lstStyle/>
          <a:p>
            <a:pPr>
              <a:defRPr/>
            </a:pPr>
            <a:fld id="{F3D8BC6B-43D0-41B4-AF54-B6BFC1908829}" type="slidenum">
              <a:rPr lang="de-DE" smtClean="0"/>
              <a:pPr>
                <a:defRPr/>
              </a:pPr>
              <a:t>8</a:t>
            </a:fld>
            <a:endParaRPr lang="de-DE"/>
          </a:p>
        </p:txBody>
      </p:sp>
    </p:spTree>
    <p:extLst>
      <p:ext uri="{BB962C8B-B14F-4D97-AF65-F5344CB8AC3E}">
        <p14:creationId xmlns:p14="http://schemas.microsoft.com/office/powerpoint/2010/main" val="345306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Mingle</a:t>
            </a:r>
            <a:r>
              <a:rPr lang="de-DE" dirty="0"/>
              <a:t>: Do not </a:t>
            </a:r>
            <a:r>
              <a:rPr lang="de-DE" dirty="0" err="1"/>
              <a:t>stay</a:t>
            </a:r>
            <a:r>
              <a:rPr lang="de-DE" dirty="0"/>
              <a:t> in</a:t>
            </a:r>
            <a:r>
              <a:rPr lang="de-DE" baseline="0" dirty="0"/>
              <a:t> </a:t>
            </a:r>
            <a:r>
              <a:rPr lang="de-DE" baseline="0" dirty="0" err="1"/>
              <a:t>your</a:t>
            </a:r>
            <a:r>
              <a:rPr lang="de-DE" baseline="0" dirty="0"/>
              <a:t> </a:t>
            </a:r>
            <a:r>
              <a:rPr lang="de-DE" baseline="0" dirty="0" err="1"/>
              <a:t>country</a:t>
            </a:r>
            <a:r>
              <a:rPr lang="de-DE" baseline="0" dirty="0"/>
              <a:t> </a:t>
            </a:r>
            <a:r>
              <a:rPr lang="de-DE" baseline="0" dirty="0" err="1"/>
              <a:t>groups</a:t>
            </a:r>
            <a:r>
              <a:rPr lang="de-DE" baseline="0" dirty="0"/>
              <a:t>, </a:t>
            </a:r>
            <a:r>
              <a:rPr lang="de-DE" baseline="0" dirty="0" err="1"/>
              <a:t>or</a:t>
            </a:r>
            <a:r>
              <a:rPr lang="de-DE" baseline="0" dirty="0"/>
              <a:t> Germans, etc.</a:t>
            </a:r>
            <a:endParaRPr lang="de-DE" dirty="0"/>
          </a:p>
        </p:txBody>
      </p:sp>
      <p:sp>
        <p:nvSpPr>
          <p:cNvPr id="4" name="Foliennummernplatzhalter 3"/>
          <p:cNvSpPr>
            <a:spLocks noGrp="1"/>
          </p:cNvSpPr>
          <p:nvPr>
            <p:ph type="sldNum" sz="quarter" idx="10"/>
          </p:nvPr>
        </p:nvSpPr>
        <p:spPr/>
        <p:txBody>
          <a:bodyPr/>
          <a:lstStyle/>
          <a:p>
            <a:pPr>
              <a:defRPr/>
            </a:pPr>
            <a:fld id="{F3D8BC6B-43D0-41B4-AF54-B6BFC1908829}" type="slidenum">
              <a:rPr lang="de-DE" smtClean="0"/>
              <a:pPr>
                <a:defRPr/>
              </a:pPr>
              <a:t>11</a:t>
            </a:fld>
            <a:endParaRPr lang="de-DE"/>
          </a:p>
        </p:txBody>
      </p:sp>
    </p:spTree>
    <p:extLst>
      <p:ext uri="{BB962C8B-B14F-4D97-AF65-F5344CB8AC3E}">
        <p14:creationId xmlns:p14="http://schemas.microsoft.com/office/powerpoint/2010/main" val="37244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01502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dhbw-mosbach.de/forschun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dhbw-mosbach.de/forschung"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2050" name="Picture 2" descr="C:\Users\bmayer\Daten\CR Server\CR Trabanten\MOS\MOS PPT\Material PPT_allgemein\Titel_allgemein.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852976" y="1529529"/>
            <a:ext cx="6300000" cy="1008000"/>
          </a:xfrm>
        </p:spPr>
        <p:txBody>
          <a:bodyPr anchor="t"/>
          <a:lstStyle>
            <a:lvl1pPr>
              <a:defRPr sz="3200"/>
            </a:lvl1pPr>
          </a:lstStyle>
          <a:p>
            <a:r>
              <a:rPr lang="de-DE" dirty="0"/>
              <a:t>Titelmasterformat durch Klicken bearbeiten</a:t>
            </a:r>
          </a:p>
        </p:txBody>
      </p:sp>
      <p:sp>
        <p:nvSpPr>
          <p:cNvPr id="3" name="Untertitel 2"/>
          <p:cNvSpPr>
            <a:spLocks noGrp="1"/>
          </p:cNvSpPr>
          <p:nvPr>
            <p:ph type="subTitle" idx="1" hasCustomPrompt="1"/>
          </p:nvPr>
        </p:nvSpPr>
        <p:spPr>
          <a:xfrm>
            <a:off x="852976" y="2732560"/>
            <a:ext cx="6300000" cy="288000"/>
          </a:xfrm>
        </p:spPr>
        <p:txBody>
          <a:bodyPr/>
          <a:lstStyle>
            <a:lvl1pPr marL="0" indent="0" algn="l">
              <a:buNone/>
              <a:defRPr sz="1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a:t>
            </a:r>
          </a:p>
        </p:txBody>
      </p:sp>
      <p:sp>
        <p:nvSpPr>
          <p:cNvPr id="7" name="Textfeld 6">
            <a:hlinkClick r:id="rId3"/>
          </p:cNvPr>
          <p:cNvSpPr txBox="1"/>
          <p:nvPr/>
        </p:nvSpPr>
        <p:spPr>
          <a:xfrm>
            <a:off x="6771549" y="6332558"/>
            <a:ext cx="1922129" cy="276999"/>
          </a:xfrm>
          <a:prstGeom prst="rect">
            <a:avLst/>
          </a:prstGeom>
          <a:noFill/>
        </p:spPr>
        <p:txBody>
          <a:bodyPr wrap="none" rtlCol="0">
            <a:spAutoFit/>
          </a:bodyPr>
          <a:lstStyle/>
          <a:p>
            <a:pPr algn="r"/>
            <a:r>
              <a:rPr lang="de-DE" sz="1200" b="1" dirty="0">
                <a:solidFill>
                  <a:schemeClr val="accent1"/>
                </a:solidFill>
              </a:rPr>
              <a:t>www.mosbach.dhbw.de</a:t>
            </a:r>
          </a:p>
        </p:txBody>
      </p:sp>
      <p:sp>
        <p:nvSpPr>
          <p:cNvPr id="5" name="Textplatzhalter 4"/>
          <p:cNvSpPr>
            <a:spLocks noGrp="1"/>
          </p:cNvSpPr>
          <p:nvPr>
            <p:ph type="body" sz="quarter" idx="10" hasCustomPrompt="1"/>
          </p:nvPr>
        </p:nvSpPr>
        <p:spPr>
          <a:xfrm>
            <a:off x="852976" y="3496732"/>
            <a:ext cx="6332400" cy="236538"/>
          </a:xfrm>
        </p:spPr>
        <p:txBody>
          <a:bodyPr/>
          <a:lstStyle>
            <a:lvl1pPr>
              <a:defRPr/>
            </a:lvl1pPr>
          </a:lstStyle>
          <a:p>
            <a:pPr lvl="0"/>
            <a:r>
              <a:rPr lang="de-DE" dirty="0"/>
              <a:t>Name Referent</a:t>
            </a:r>
          </a:p>
        </p:txBody>
      </p:sp>
      <p:sp>
        <p:nvSpPr>
          <p:cNvPr id="10" name="Textplatzhalter 4"/>
          <p:cNvSpPr>
            <a:spLocks noGrp="1"/>
          </p:cNvSpPr>
          <p:nvPr>
            <p:ph type="body" sz="quarter" idx="11" hasCustomPrompt="1"/>
          </p:nvPr>
        </p:nvSpPr>
        <p:spPr>
          <a:xfrm>
            <a:off x="852976" y="3742265"/>
            <a:ext cx="6332400" cy="236538"/>
          </a:xfrm>
        </p:spPr>
        <p:txBody>
          <a:bodyPr/>
          <a:lstStyle>
            <a:lvl1pPr>
              <a:defRPr/>
            </a:lvl1pPr>
          </a:lstStyle>
          <a:p>
            <a:pPr lvl="0"/>
            <a:r>
              <a:rPr lang="de-DE" dirty="0"/>
              <a:t>Datum, Ortsangabe</a:t>
            </a:r>
          </a:p>
        </p:txBody>
      </p:sp>
    </p:spTree>
    <p:extLst>
      <p:ext uri="{BB962C8B-B14F-4D97-AF65-F5344CB8AC3E}">
        <p14:creationId xmlns:p14="http://schemas.microsoft.com/office/powerpoint/2010/main" val="174719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a:lvl1pPr>
            <a:lvl3pPr>
              <a:defRPr>
                <a:solidFill>
                  <a:schemeClr val="tx1"/>
                </a:solidFill>
              </a:defRPr>
            </a:lvl3pPr>
          </a:lstStyle>
          <a:p>
            <a:pPr lvl="0"/>
            <a:r>
              <a:rPr lang="en-US" noProof="0" dirty="0" err="1"/>
              <a:t>Erste</a:t>
            </a:r>
            <a:r>
              <a:rPr lang="en-US" noProof="0" dirty="0"/>
              <a:t> </a:t>
            </a:r>
            <a:r>
              <a:rPr lang="en-US" noProof="0" dirty="0" err="1"/>
              <a:t>Textebene</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
        <p:nvSpPr>
          <p:cNvPr id="2" name="Fußzeilenplatzhalter 1"/>
          <p:cNvSpPr>
            <a:spLocks noGrp="1"/>
          </p:cNvSpPr>
          <p:nvPr>
            <p:ph type="ftr" sz="quarter" idx="10"/>
          </p:nvPr>
        </p:nvSpPr>
        <p:spPr/>
        <p:txBody>
          <a:bodyPr/>
          <a:lstStyle/>
          <a:p>
            <a:pPr algn="l"/>
            <a:r>
              <a:rPr lang="en-US"/>
              <a:t>IPE – International Program in Engineering 21-07-09</a:t>
            </a:r>
            <a:endParaRPr lang="de-DE" dirty="0"/>
          </a:p>
        </p:txBody>
      </p:sp>
      <p:sp>
        <p:nvSpPr>
          <p:cNvPr id="4" name="Foliennummernplatzhalter 3"/>
          <p:cNvSpPr>
            <a:spLocks noGrp="1"/>
          </p:cNvSpPr>
          <p:nvPr>
            <p:ph type="sldNum" sz="quarter" idx="11"/>
          </p:nvPr>
        </p:nvSpPr>
        <p:spPr/>
        <p:txBody>
          <a:body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116399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a:lvl1pPr>
            <a:lvl3pPr>
              <a:defRPr>
                <a:solidFill>
                  <a:schemeClr val="tx1"/>
                </a:solidFill>
              </a:defRPr>
            </a:lvl3pPr>
          </a:lstStyle>
          <a:p>
            <a:pPr lvl="0"/>
            <a:r>
              <a:rPr lang="en-US" noProof="0" dirty="0" err="1"/>
              <a:t>Erste</a:t>
            </a:r>
            <a:r>
              <a:rPr lang="en-US" noProof="0" dirty="0"/>
              <a:t> </a:t>
            </a:r>
            <a:r>
              <a:rPr lang="en-US" noProof="0" dirty="0" err="1"/>
              <a:t>Textebene</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
        <p:nvSpPr>
          <p:cNvPr id="2" name="Fußzeilenplatzhalter 1"/>
          <p:cNvSpPr>
            <a:spLocks noGrp="1"/>
          </p:cNvSpPr>
          <p:nvPr>
            <p:ph type="ftr" sz="quarter" idx="10"/>
          </p:nvPr>
        </p:nvSpPr>
        <p:spPr/>
        <p:txBody>
          <a:bodyPr/>
          <a:lstStyle/>
          <a:p>
            <a:pPr algn="l"/>
            <a:r>
              <a:rPr lang="en-US"/>
              <a:t>IPE – International Program in Engineering 21-07-09</a:t>
            </a:r>
            <a:endParaRPr lang="de-DE" dirty="0"/>
          </a:p>
        </p:txBody>
      </p:sp>
      <p:sp>
        <p:nvSpPr>
          <p:cNvPr id="4" name="Foliennummernplatzhalter 3"/>
          <p:cNvSpPr>
            <a:spLocks noGrp="1"/>
          </p:cNvSpPr>
          <p:nvPr>
            <p:ph type="sldNum" sz="quarter" idx="11"/>
          </p:nvPr>
        </p:nvSpPr>
        <p:spPr/>
        <p:txBody>
          <a:body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342111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a:lvl1pPr>
            <a:lvl3pPr>
              <a:defRPr>
                <a:solidFill>
                  <a:schemeClr val="tx1"/>
                </a:solidFill>
              </a:defRPr>
            </a:lvl3pPr>
          </a:lstStyle>
          <a:p>
            <a:pPr lvl="0"/>
            <a:r>
              <a:rPr lang="en-US" noProof="0" dirty="0" err="1"/>
              <a:t>Erste</a:t>
            </a:r>
            <a:r>
              <a:rPr lang="en-US" noProof="0" dirty="0"/>
              <a:t> </a:t>
            </a:r>
            <a:r>
              <a:rPr lang="en-US" noProof="0" dirty="0" err="1"/>
              <a:t>Textebene</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
        <p:nvSpPr>
          <p:cNvPr id="2" name="Fußzeilenplatzhalter 1"/>
          <p:cNvSpPr>
            <a:spLocks noGrp="1"/>
          </p:cNvSpPr>
          <p:nvPr>
            <p:ph type="ftr" sz="quarter" idx="10"/>
          </p:nvPr>
        </p:nvSpPr>
        <p:spPr/>
        <p:txBody>
          <a:bodyPr/>
          <a:lstStyle/>
          <a:p>
            <a:pPr algn="l"/>
            <a:r>
              <a:rPr lang="en-US"/>
              <a:t>IPE – International Program in Engineering 21-07-09</a:t>
            </a:r>
            <a:endParaRPr lang="de-DE" dirty="0"/>
          </a:p>
        </p:txBody>
      </p:sp>
      <p:sp>
        <p:nvSpPr>
          <p:cNvPr id="4" name="Foliennummernplatzhalter 3"/>
          <p:cNvSpPr>
            <a:spLocks noGrp="1"/>
          </p:cNvSpPr>
          <p:nvPr>
            <p:ph type="sldNum" sz="quarter" idx="11"/>
          </p:nvPr>
        </p:nvSpPr>
        <p:spPr/>
        <p:txBody>
          <a:body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311846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a:defRPr/>
            </a:lvl1pPr>
            <a:lvl3pPr>
              <a:defRPr>
                <a:solidFill>
                  <a:schemeClr val="tx1"/>
                </a:solidFill>
              </a:defRPr>
            </a:lvl3pPr>
          </a:lstStyle>
          <a:p>
            <a:pPr lvl="0"/>
            <a:r>
              <a:rPr lang="en-US" noProof="0" dirty="0" err="1"/>
              <a:t>Erste</a:t>
            </a:r>
            <a:r>
              <a:rPr lang="en-US" noProof="0" dirty="0"/>
              <a:t> </a:t>
            </a:r>
            <a:r>
              <a:rPr lang="en-US" noProof="0" dirty="0" err="1"/>
              <a:t>Textebene</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p:txBody>
      </p:sp>
      <p:sp>
        <p:nvSpPr>
          <p:cNvPr id="2" name="Fußzeilenplatzhalter 1"/>
          <p:cNvSpPr>
            <a:spLocks noGrp="1"/>
          </p:cNvSpPr>
          <p:nvPr>
            <p:ph type="ftr" sz="quarter" idx="10"/>
          </p:nvPr>
        </p:nvSpPr>
        <p:spPr/>
        <p:txBody>
          <a:bodyPr/>
          <a:lstStyle/>
          <a:p>
            <a:pPr algn="l"/>
            <a:r>
              <a:rPr lang="en-US"/>
              <a:t>IPE – International Program in Engineering 21-07-09</a:t>
            </a:r>
            <a:endParaRPr lang="de-DE" dirty="0"/>
          </a:p>
        </p:txBody>
      </p:sp>
      <p:sp>
        <p:nvSpPr>
          <p:cNvPr id="4" name="Foliennummernplatzhalter 3"/>
          <p:cNvSpPr>
            <a:spLocks noGrp="1"/>
          </p:cNvSpPr>
          <p:nvPr>
            <p:ph type="sldNum" sz="quarter" idx="11"/>
          </p:nvPr>
        </p:nvSpPr>
        <p:spPr/>
        <p:txBody>
          <a:body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285931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a:t>
            </a:r>
          </a:p>
        </p:txBody>
      </p:sp>
      <p:sp>
        <p:nvSpPr>
          <p:cNvPr id="3" name="Inhaltsplatzhalter 2"/>
          <p:cNvSpPr>
            <a:spLocks noGrp="1"/>
          </p:cNvSpPr>
          <p:nvPr>
            <p:ph idx="1" hasCustomPrompt="1"/>
          </p:nvPr>
        </p:nvSpPr>
        <p:spPr/>
        <p:txBody>
          <a:bodyPr/>
          <a:lstStyle>
            <a:lvl1pPr>
              <a:defRPr/>
            </a:lvl1pPr>
            <a:lvl3pPr>
              <a:defRPr>
                <a:solidFill>
                  <a:schemeClr val="tx1"/>
                </a:solidFill>
              </a:defRPr>
            </a:lvl3pPr>
          </a:lstStyle>
          <a:p>
            <a:pPr lvl="0"/>
            <a:r>
              <a:rPr lang="de-DE" dirty="0"/>
              <a:t>Erste Textebene</a:t>
            </a:r>
          </a:p>
          <a:p>
            <a:pPr lvl="1"/>
            <a:r>
              <a:rPr lang="de-DE" dirty="0"/>
              <a:t>Zweite Ebene</a:t>
            </a:r>
          </a:p>
          <a:p>
            <a:pPr lvl="2"/>
            <a:r>
              <a:rPr lang="de-DE" dirty="0"/>
              <a:t>Dritte Ebene</a:t>
            </a:r>
          </a:p>
          <a:p>
            <a:pPr lvl="3"/>
            <a:r>
              <a:rPr lang="de-DE" dirty="0"/>
              <a:t>Vierte Ebene</a:t>
            </a:r>
          </a:p>
        </p:txBody>
      </p:sp>
      <p:sp>
        <p:nvSpPr>
          <p:cNvPr id="5" name="Fußzeilenplatzhalter 4"/>
          <p:cNvSpPr>
            <a:spLocks noGrp="1"/>
          </p:cNvSpPr>
          <p:nvPr>
            <p:ph type="ftr" sz="quarter" idx="11"/>
          </p:nvPr>
        </p:nvSpPr>
        <p:spPr>
          <a:xfrm>
            <a:off x="861951" y="6369419"/>
            <a:ext cx="5934785" cy="365125"/>
          </a:xfrm>
        </p:spPr>
        <p:txBody>
          <a:bodyPr/>
          <a:lstStyle>
            <a:lvl1pPr algn="l">
              <a:defRPr/>
            </a:lvl1pPr>
          </a:lstStyle>
          <a:p>
            <a:r>
              <a:rPr lang="en-US"/>
              <a:t>IPE – International Program in Engineering 21-07-09</a:t>
            </a:r>
            <a:endParaRPr lang="de-DE" dirty="0"/>
          </a:p>
        </p:txBody>
      </p:sp>
      <p:sp>
        <p:nvSpPr>
          <p:cNvPr id="8" name="Foliennummernplatzhalter 5"/>
          <p:cNvSpPr>
            <a:spLocks noGrp="1"/>
          </p:cNvSpPr>
          <p:nvPr>
            <p:ph type="sldNum" sz="quarter" idx="4"/>
          </p:nvPr>
        </p:nvSpPr>
        <p:spPr>
          <a:xfrm>
            <a:off x="6512504" y="6369419"/>
            <a:ext cx="1980000" cy="365125"/>
          </a:xfrm>
          <a:prstGeom prst="rect">
            <a:avLst/>
          </a:prstGeom>
        </p:spPr>
        <p:txBody>
          <a:bodyPr vert="horz" lIns="36000" tIns="0" rIns="36000" bIns="0" rtlCol="0" anchor="ctr">
            <a:noAutofit/>
          </a:bodyPr>
          <a:lstStyle>
            <a:lvl1pPr algn="r">
              <a:defRPr sz="1000">
                <a:solidFill>
                  <a:schemeClr val="tx1"/>
                </a:solidFill>
                <a:latin typeface="+mn-lt"/>
              </a:defRPr>
            </a:lvl1pPr>
          </a:lstStyle>
          <a:p>
            <a:r>
              <a:rPr lang="de-DE" dirty="0"/>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246078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a:t>
            </a:r>
          </a:p>
        </p:txBody>
      </p:sp>
      <p:sp>
        <p:nvSpPr>
          <p:cNvPr id="3" name="Inhaltsplatzhalter 2"/>
          <p:cNvSpPr>
            <a:spLocks noGrp="1"/>
          </p:cNvSpPr>
          <p:nvPr>
            <p:ph idx="1" hasCustomPrompt="1"/>
          </p:nvPr>
        </p:nvSpPr>
        <p:spPr>
          <a:xfrm>
            <a:off x="859808" y="1743504"/>
            <a:ext cx="3852000" cy="4140000"/>
          </a:xfrm>
        </p:spPr>
        <p:txBody>
          <a:bodyPr/>
          <a:lstStyle>
            <a:lvl1pPr>
              <a:defRPr/>
            </a:lvl1pPr>
            <a:lvl3pPr>
              <a:defRPr sz="1600"/>
            </a:lvl3pPr>
          </a:lstStyle>
          <a:p>
            <a:pPr lvl="0"/>
            <a:r>
              <a:rPr lang="de-DE" dirty="0"/>
              <a:t>Erste Textebene</a:t>
            </a:r>
          </a:p>
          <a:p>
            <a:pPr lvl="1"/>
            <a:r>
              <a:rPr lang="de-DE" dirty="0"/>
              <a:t>Zweite Ebene</a:t>
            </a:r>
          </a:p>
          <a:p>
            <a:pPr lvl="2"/>
            <a:r>
              <a:rPr lang="de-DE" dirty="0"/>
              <a:t>Dritte Ebene</a:t>
            </a:r>
          </a:p>
          <a:p>
            <a:pPr lvl="3"/>
            <a:r>
              <a:rPr lang="de-DE" dirty="0"/>
              <a:t>Vierte Ebene</a:t>
            </a:r>
          </a:p>
        </p:txBody>
      </p:sp>
      <p:sp>
        <p:nvSpPr>
          <p:cNvPr id="5" name="Fußzeilenplatzhalter 4"/>
          <p:cNvSpPr>
            <a:spLocks noGrp="1"/>
          </p:cNvSpPr>
          <p:nvPr>
            <p:ph type="ftr" sz="quarter" idx="11"/>
          </p:nvPr>
        </p:nvSpPr>
        <p:spPr/>
        <p:txBody>
          <a:bodyPr/>
          <a:lstStyle>
            <a:lvl1pPr algn="l">
              <a:defRPr/>
            </a:lvl1pPr>
          </a:lstStyle>
          <a:p>
            <a:r>
              <a:rPr lang="en-US"/>
              <a:t>IPE – International Program in Engineering 21-07-09</a:t>
            </a:r>
            <a:endParaRPr lang="de-DE" dirty="0"/>
          </a:p>
        </p:txBody>
      </p:sp>
      <p:sp>
        <p:nvSpPr>
          <p:cNvPr id="7" name="Bildplatzhalter 6"/>
          <p:cNvSpPr>
            <a:spLocks noGrp="1"/>
          </p:cNvSpPr>
          <p:nvPr>
            <p:ph type="pic" sz="quarter" idx="13" hasCustomPrompt="1"/>
          </p:nvPr>
        </p:nvSpPr>
        <p:spPr>
          <a:xfrm>
            <a:off x="5036025" y="1801813"/>
            <a:ext cx="3420000" cy="3528000"/>
          </a:xfrm>
        </p:spPr>
        <p:txBody>
          <a:bodyPr/>
          <a:lstStyle>
            <a:lvl1pPr>
              <a:defRPr baseline="0"/>
            </a:lvl1pPr>
          </a:lstStyle>
          <a:p>
            <a:r>
              <a:rPr lang="de-DE" dirty="0"/>
              <a:t>Bildbreite 9,5 cm</a:t>
            </a:r>
          </a:p>
        </p:txBody>
      </p:sp>
      <p:sp>
        <p:nvSpPr>
          <p:cNvPr id="9" name="Foliennummernplatzhalter 5"/>
          <p:cNvSpPr>
            <a:spLocks noGrp="1"/>
          </p:cNvSpPr>
          <p:nvPr>
            <p:ph type="sldNum" sz="quarter" idx="4"/>
          </p:nvPr>
        </p:nvSpPr>
        <p:spPr>
          <a:xfrm>
            <a:off x="6512504" y="6369419"/>
            <a:ext cx="1980000" cy="365125"/>
          </a:xfrm>
          <a:prstGeom prst="rect">
            <a:avLst/>
          </a:prstGeom>
        </p:spPr>
        <p:txBody>
          <a:bodyPr vert="horz" lIns="36000" tIns="0" rIns="36000" bIns="0" rtlCol="0" anchor="ctr">
            <a:noAutofit/>
          </a:bodyPr>
          <a:lstStyle>
            <a:lvl1pPr algn="r">
              <a:defRPr sz="1000">
                <a:solidFill>
                  <a:schemeClr val="tx1"/>
                </a:solidFill>
                <a:latin typeface="+mn-lt"/>
              </a:defRPr>
            </a:lvl1p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59148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ischentitel">
    <p:spTree>
      <p:nvGrpSpPr>
        <p:cNvPr id="1" name=""/>
        <p:cNvGrpSpPr/>
        <p:nvPr/>
      </p:nvGrpSpPr>
      <p:grpSpPr>
        <a:xfrm>
          <a:off x="0" y="0"/>
          <a:ext cx="0" cy="0"/>
          <a:chOff x="0" y="0"/>
          <a:chExt cx="0" cy="0"/>
        </a:xfrm>
      </p:grpSpPr>
      <p:pic>
        <p:nvPicPr>
          <p:cNvPr id="3" name="Picture 2" descr="C:\Users\bmayer\Daten\CR Server\CR Trabanten\MOS\MOS PPT\Material PPT_allgemein\Zwischentitel_1_allgemein.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524601"/>
            <a:ext cx="9144000" cy="234156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a:xfrm>
            <a:off x="859808" y="4885888"/>
            <a:ext cx="7740000" cy="720000"/>
          </a:xfrm>
        </p:spPr>
        <p:txBody>
          <a:bodyPr anchor="t"/>
          <a:lstStyle>
            <a:lvl1pPr>
              <a:defRPr>
                <a:solidFill>
                  <a:schemeClr val="bg1"/>
                </a:solidFill>
              </a:defRPr>
            </a:lvl1pPr>
          </a:lstStyle>
          <a:p>
            <a:r>
              <a:rPr lang="de-DE" dirty="0"/>
              <a:t>Headline</a:t>
            </a:r>
          </a:p>
        </p:txBody>
      </p:sp>
      <p:sp>
        <p:nvSpPr>
          <p:cNvPr id="5" name="Fußzeilenplatzhalter 4"/>
          <p:cNvSpPr>
            <a:spLocks noGrp="1"/>
          </p:cNvSpPr>
          <p:nvPr>
            <p:ph type="ftr" sz="quarter" idx="11"/>
          </p:nvPr>
        </p:nvSpPr>
        <p:spPr/>
        <p:txBody>
          <a:bodyPr/>
          <a:lstStyle>
            <a:lvl1pPr algn="l">
              <a:defRPr/>
            </a:lvl1pPr>
          </a:lstStyle>
          <a:p>
            <a:r>
              <a:rPr lang="en-US"/>
              <a:t>IPE – International Program in Engineering 21-07-09</a:t>
            </a:r>
            <a:endParaRPr lang="de-DE" dirty="0"/>
          </a:p>
        </p:txBody>
      </p:sp>
      <p:sp>
        <p:nvSpPr>
          <p:cNvPr id="7" name="Bildplatzhalter 6"/>
          <p:cNvSpPr>
            <a:spLocks noGrp="1"/>
          </p:cNvSpPr>
          <p:nvPr>
            <p:ph type="pic" sz="quarter" idx="13" hasCustomPrompt="1"/>
          </p:nvPr>
        </p:nvSpPr>
        <p:spPr>
          <a:xfrm>
            <a:off x="0" y="448025"/>
            <a:ext cx="9144000" cy="4076473"/>
          </a:xfrm>
        </p:spPr>
        <p:txBody>
          <a:bodyPr/>
          <a:lstStyle>
            <a:lvl1pPr>
              <a:defRPr baseline="0"/>
            </a:lvl1pPr>
          </a:lstStyle>
          <a:p>
            <a:r>
              <a:rPr lang="de-DE" dirty="0"/>
              <a:t>Bildbreit 25,4 cm</a:t>
            </a:r>
          </a:p>
        </p:txBody>
      </p:sp>
      <p:sp>
        <p:nvSpPr>
          <p:cNvPr id="9" name="Foliennummernplatzhalter 5"/>
          <p:cNvSpPr>
            <a:spLocks noGrp="1"/>
          </p:cNvSpPr>
          <p:nvPr>
            <p:ph type="sldNum" sz="quarter" idx="4"/>
          </p:nvPr>
        </p:nvSpPr>
        <p:spPr>
          <a:xfrm>
            <a:off x="6512504" y="6369419"/>
            <a:ext cx="1980000" cy="365125"/>
          </a:xfrm>
          <a:prstGeom prst="rect">
            <a:avLst/>
          </a:prstGeom>
        </p:spPr>
        <p:txBody>
          <a:bodyPr vert="horz" lIns="36000" tIns="0" rIns="36000" bIns="0" rtlCol="0" anchor="ctr">
            <a:noAutofit/>
          </a:bodyPr>
          <a:lstStyle>
            <a:lvl1pPr algn="r">
              <a:defRPr sz="1000">
                <a:solidFill>
                  <a:schemeClr val="tx1"/>
                </a:solidFill>
                <a:latin typeface="+mn-lt"/>
              </a:defRPr>
            </a:lvl1p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202383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ur Bild">
    <p:spTree>
      <p:nvGrpSpPr>
        <p:cNvPr id="1" name=""/>
        <p:cNvGrpSpPr/>
        <p:nvPr/>
      </p:nvGrpSpPr>
      <p:grpSpPr>
        <a:xfrm>
          <a:off x="0" y="0"/>
          <a:ext cx="0" cy="0"/>
          <a:chOff x="0" y="0"/>
          <a:chExt cx="0" cy="0"/>
        </a:xfrm>
      </p:grpSpPr>
      <p:pic>
        <p:nvPicPr>
          <p:cNvPr id="2" name="Picture 2" descr="C:\Users\bmayer\Daten\CR Server\CR Trabanten\MOS\MOS PPT\Material PPT_allgemein\Zwischentitel_2_allgemein.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010275"/>
            <a:ext cx="9144000" cy="847725"/>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lvl1pPr algn="l">
              <a:defRPr/>
            </a:lvl1pPr>
          </a:lstStyle>
          <a:p>
            <a:r>
              <a:rPr lang="en-US"/>
              <a:t>IPE – International Program in Engineering 21-07-09</a:t>
            </a:r>
            <a:endParaRPr lang="de-DE" dirty="0"/>
          </a:p>
        </p:txBody>
      </p:sp>
      <p:sp>
        <p:nvSpPr>
          <p:cNvPr id="7" name="Bildplatzhalter 6"/>
          <p:cNvSpPr>
            <a:spLocks noGrp="1"/>
          </p:cNvSpPr>
          <p:nvPr>
            <p:ph type="pic" sz="quarter" idx="13" hasCustomPrompt="1"/>
          </p:nvPr>
        </p:nvSpPr>
        <p:spPr>
          <a:xfrm>
            <a:off x="0" y="448025"/>
            <a:ext cx="9144000" cy="556225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baseline="0"/>
            </a:lvl1pPr>
          </a:lstStyle>
          <a:p>
            <a:r>
              <a:rPr lang="de-DE" dirty="0"/>
              <a:t>Bildbreit 25,4 cm</a:t>
            </a:r>
          </a:p>
        </p:txBody>
      </p:sp>
      <p:sp>
        <p:nvSpPr>
          <p:cNvPr id="9" name="Foliennummernplatzhalter 5"/>
          <p:cNvSpPr>
            <a:spLocks noGrp="1"/>
          </p:cNvSpPr>
          <p:nvPr>
            <p:ph type="sldNum" sz="quarter" idx="4"/>
          </p:nvPr>
        </p:nvSpPr>
        <p:spPr>
          <a:xfrm>
            <a:off x="6512504" y="6369419"/>
            <a:ext cx="1980000" cy="365125"/>
          </a:xfrm>
          <a:prstGeom prst="rect">
            <a:avLst/>
          </a:prstGeom>
        </p:spPr>
        <p:txBody>
          <a:bodyPr vert="horz" lIns="36000" tIns="0" rIns="36000" bIns="0" rtlCol="0" anchor="ctr">
            <a:noAutofit/>
          </a:bodyPr>
          <a:lstStyle>
            <a:lvl1pPr algn="r">
              <a:defRPr sz="1000">
                <a:solidFill>
                  <a:schemeClr val="tx1"/>
                </a:solidFill>
                <a:latin typeface="+mn-lt"/>
              </a:defRPr>
            </a:lvl1p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361142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Vielen Dank">
    <p:spTree>
      <p:nvGrpSpPr>
        <p:cNvPr id="1" name=""/>
        <p:cNvGrpSpPr/>
        <p:nvPr/>
      </p:nvGrpSpPr>
      <p:grpSpPr>
        <a:xfrm>
          <a:off x="0" y="0"/>
          <a:ext cx="0" cy="0"/>
          <a:chOff x="0" y="0"/>
          <a:chExt cx="0" cy="0"/>
        </a:xfrm>
      </p:grpSpPr>
      <p:pic>
        <p:nvPicPr>
          <p:cNvPr id="5122" name="Picture 2" descr="C:\Users\bmayer\Daten\CR Server\CR Trabanten\MOS\MOS PPT\Material PPT_allgemein\Schluss_allgemein.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p:txBody>
          <a:bodyPr/>
          <a:lstStyle>
            <a:lvl1pPr>
              <a:defRPr/>
            </a:lvl1pPr>
          </a:lstStyle>
          <a:p>
            <a:r>
              <a:rPr lang="de-DE" dirty="0"/>
              <a:t>Vielen Dank.</a:t>
            </a:r>
          </a:p>
        </p:txBody>
      </p:sp>
      <p:sp>
        <p:nvSpPr>
          <p:cNvPr id="3" name="Inhaltsplatzhalter 2"/>
          <p:cNvSpPr>
            <a:spLocks noGrp="1"/>
          </p:cNvSpPr>
          <p:nvPr>
            <p:ph idx="1" hasCustomPrompt="1"/>
          </p:nvPr>
        </p:nvSpPr>
        <p:spPr>
          <a:xfrm>
            <a:off x="859808" y="1743504"/>
            <a:ext cx="4186855" cy="3031696"/>
          </a:xfrm>
        </p:spPr>
        <p:txBody>
          <a:bodyPr/>
          <a:lstStyle>
            <a:lvl1pPr>
              <a:defRPr/>
            </a:lvl1pPr>
            <a:lvl3pPr>
              <a:defRPr>
                <a:solidFill>
                  <a:schemeClr val="tx1"/>
                </a:solidFill>
              </a:defRPr>
            </a:lvl3pPr>
          </a:lstStyle>
          <a:p>
            <a:pPr lvl="0"/>
            <a:r>
              <a:rPr lang="de-DE" dirty="0"/>
              <a:t>Erste Textebene</a:t>
            </a:r>
          </a:p>
        </p:txBody>
      </p:sp>
      <p:sp>
        <p:nvSpPr>
          <p:cNvPr id="10" name="Textfeld 9">
            <a:hlinkClick r:id="rId3"/>
          </p:cNvPr>
          <p:cNvSpPr txBox="1"/>
          <p:nvPr userDrawn="1"/>
        </p:nvSpPr>
        <p:spPr>
          <a:xfrm>
            <a:off x="6771550" y="6332558"/>
            <a:ext cx="1922128" cy="276999"/>
          </a:xfrm>
          <a:prstGeom prst="rect">
            <a:avLst/>
          </a:prstGeom>
          <a:noFill/>
        </p:spPr>
        <p:txBody>
          <a:bodyPr wrap="none" rtlCol="0">
            <a:spAutoFit/>
          </a:bodyPr>
          <a:lstStyle/>
          <a:p>
            <a:pPr algn="r"/>
            <a:r>
              <a:rPr lang="de-DE" sz="1200" b="1" dirty="0">
                <a:solidFill>
                  <a:schemeClr val="accent1"/>
                </a:solidFill>
              </a:rPr>
              <a:t>www.mosbach.dhbw.de</a:t>
            </a:r>
          </a:p>
        </p:txBody>
      </p:sp>
    </p:spTree>
    <p:extLst>
      <p:ext uri="{BB962C8B-B14F-4D97-AF65-F5344CB8AC3E}">
        <p14:creationId xmlns:p14="http://schemas.microsoft.com/office/powerpoint/2010/main" val="83030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7"/>
          <p:cNvSpPr>
            <a:spLocks noGrp="1" noChangeArrowheads="1"/>
          </p:cNvSpPr>
          <p:nvPr>
            <p:ph type="sldNum" sz="quarter" idx="10"/>
          </p:nvPr>
        </p:nvSpPr>
        <p:spPr>
          <a:ln/>
        </p:spPr>
        <p:txBody>
          <a:bodyPr/>
          <a:lstStyle>
            <a:lvl1pPr>
              <a:defRPr/>
            </a:lvl1pPr>
          </a:lstStyle>
          <a:p>
            <a:pPr>
              <a:defRPr/>
            </a:pPr>
            <a:fld id="{494C2691-418F-4C46-B036-08FAD4B35F48}" type="slidenum">
              <a:rPr lang="de-DE"/>
              <a:pPr>
                <a:defRPr/>
              </a:pPr>
              <a:t>‹#›</a:t>
            </a:fld>
            <a:endParaRPr lang="de-DE"/>
          </a:p>
        </p:txBody>
      </p:sp>
      <p:sp>
        <p:nvSpPr>
          <p:cNvPr id="5" name="Fußzeilenplatzhalter 4"/>
          <p:cNvSpPr>
            <a:spLocks noGrp="1"/>
          </p:cNvSpPr>
          <p:nvPr>
            <p:ph type="ftr" sz="quarter" idx="3"/>
          </p:nvPr>
        </p:nvSpPr>
        <p:spPr>
          <a:xfrm>
            <a:off x="859808" y="6369419"/>
            <a:ext cx="5586615" cy="365125"/>
          </a:xfrm>
          <a:prstGeom prst="rect">
            <a:avLst/>
          </a:prstGeom>
        </p:spPr>
        <p:txBody>
          <a:bodyPr vert="horz" lIns="36000" tIns="0" rIns="36000" bIns="0" rtlCol="0" anchor="ctr">
            <a:noAutofit/>
          </a:bodyPr>
          <a:lstStyle>
            <a:lvl1pPr algn="ctr">
              <a:defRPr sz="1000">
                <a:solidFill>
                  <a:schemeClr val="tx1"/>
                </a:solidFill>
                <a:latin typeface="+mn-lt"/>
              </a:defRPr>
            </a:lvl1pPr>
          </a:lstStyle>
          <a:p>
            <a:pPr algn="l"/>
            <a:r>
              <a:rPr lang="en-US"/>
              <a:t>IPE – International Program in Engineering 21-07-09</a:t>
            </a:r>
            <a:endParaRPr lang="de-DE" dirty="0"/>
          </a:p>
        </p:txBody>
      </p:sp>
    </p:spTree>
    <p:extLst>
      <p:ext uri="{BB962C8B-B14F-4D97-AF65-F5344CB8AC3E}">
        <p14:creationId xmlns:p14="http://schemas.microsoft.com/office/powerpoint/2010/main" val="426775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354BF6E4-7CC7-4E4C-822C-A070B0E8BEA2}" type="slidenum">
              <a:rPr lang="de-DE"/>
              <a:pPr>
                <a:defRPr/>
              </a:pPr>
              <a:t>‹#›</a:t>
            </a:fld>
            <a:endParaRPr lang="de-DE"/>
          </a:p>
        </p:txBody>
      </p:sp>
      <p:sp>
        <p:nvSpPr>
          <p:cNvPr id="3" name="Fußzeilenplatzhalter 4"/>
          <p:cNvSpPr>
            <a:spLocks noGrp="1"/>
          </p:cNvSpPr>
          <p:nvPr>
            <p:ph type="ftr" sz="quarter" idx="3"/>
          </p:nvPr>
        </p:nvSpPr>
        <p:spPr>
          <a:xfrm>
            <a:off x="859808" y="6369419"/>
            <a:ext cx="5586615" cy="365125"/>
          </a:xfrm>
          <a:prstGeom prst="rect">
            <a:avLst/>
          </a:prstGeom>
        </p:spPr>
        <p:txBody>
          <a:bodyPr vert="horz" lIns="36000" tIns="0" rIns="36000" bIns="0" rtlCol="0" anchor="ctr">
            <a:noAutofit/>
          </a:bodyPr>
          <a:lstStyle>
            <a:lvl1pPr algn="ctr">
              <a:defRPr sz="1000">
                <a:solidFill>
                  <a:schemeClr val="tx1"/>
                </a:solidFill>
                <a:latin typeface="+mn-lt"/>
              </a:defRPr>
            </a:lvl1pPr>
          </a:lstStyle>
          <a:p>
            <a:pPr algn="l"/>
            <a:r>
              <a:rPr lang="en-US"/>
              <a:t>IPE – International Program in Engineering 21-07-09</a:t>
            </a:r>
            <a:endParaRPr lang="de-DE" dirty="0"/>
          </a:p>
        </p:txBody>
      </p:sp>
    </p:spTree>
    <p:extLst>
      <p:ext uri="{BB962C8B-B14F-4D97-AF65-F5344CB8AC3E}">
        <p14:creationId xmlns:p14="http://schemas.microsoft.com/office/powerpoint/2010/main" val="210805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oliennummernplatzhalter 3"/>
          <p:cNvSpPr>
            <a:spLocks noGrp="1"/>
          </p:cNvSpPr>
          <p:nvPr>
            <p:ph type="sldNum" sz="quarter" idx="11"/>
          </p:nvPr>
        </p:nvSpPr>
        <p:spPr/>
        <p:txBody>
          <a:bodyPr/>
          <a:lstStyle/>
          <a:p>
            <a:r>
              <a:rPr lang="de-DE" dirty="0"/>
              <a:t>Seite  </a:t>
            </a:r>
            <a:fld id="{94138CF8-D13E-442C-B3EC-81E94F2A8F31}" type="slidenum">
              <a:rPr lang="de-DE" smtClean="0"/>
              <a:pPr/>
              <a:t>‹#›</a:t>
            </a:fld>
            <a:endParaRPr lang="de-DE" dirty="0"/>
          </a:p>
        </p:txBody>
      </p:sp>
      <p:sp>
        <p:nvSpPr>
          <p:cNvPr id="6" name="Fußzeilenplatzhalter 4"/>
          <p:cNvSpPr>
            <a:spLocks noGrp="1"/>
          </p:cNvSpPr>
          <p:nvPr>
            <p:ph type="ftr" sz="quarter" idx="3"/>
          </p:nvPr>
        </p:nvSpPr>
        <p:spPr>
          <a:xfrm>
            <a:off x="859808" y="6369419"/>
            <a:ext cx="5586615" cy="365125"/>
          </a:xfrm>
          <a:prstGeom prst="rect">
            <a:avLst/>
          </a:prstGeom>
        </p:spPr>
        <p:txBody>
          <a:bodyPr vert="horz" lIns="36000" tIns="0" rIns="36000" bIns="0" rtlCol="0" anchor="ctr">
            <a:noAutofit/>
          </a:bodyPr>
          <a:lstStyle>
            <a:lvl1pPr algn="ctr">
              <a:defRPr sz="1000">
                <a:solidFill>
                  <a:schemeClr val="tx1"/>
                </a:solidFill>
                <a:latin typeface="+mn-lt"/>
              </a:defRPr>
            </a:lvl1pPr>
          </a:lstStyle>
          <a:p>
            <a:pPr algn="l"/>
            <a:r>
              <a:rPr lang="en-US"/>
              <a:t>IPE – International Program in Engineering 21-07-09</a:t>
            </a:r>
            <a:endParaRPr lang="de-DE" dirty="0"/>
          </a:p>
        </p:txBody>
      </p:sp>
    </p:spTree>
    <p:extLst>
      <p:ext uri="{BB962C8B-B14F-4D97-AF65-F5344CB8AC3E}">
        <p14:creationId xmlns:p14="http://schemas.microsoft.com/office/powerpoint/2010/main" val="50249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bmayer\Daten\CR Server\CR Trabanten\MOS\MOS PPT\Material PPT_allgemein\Content_allgemein.jp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5959475"/>
            <a:ext cx="9144000" cy="8985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859808" y="313892"/>
            <a:ext cx="7740000" cy="720000"/>
          </a:xfrm>
          <a:prstGeom prst="rect">
            <a:avLst/>
          </a:prstGeom>
        </p:spPr>
        <p:txBody>
          <a:bodyPr vert="horz" lIns="36000" tIns="0" rIns="36000" bIns="0" rtlCol="0" anchor="b">
            <a:noAutofit/>
          </a:bodyPr>
          <a:lstStyle/>
          <a:p>
            <a:r>
              <a:rPr lang="de-DE" dirty="0"/>
              <a:t>Titelmasterformat durch Klicken bearbeiten</a:t>
            </a:r>
          </a:p>
        </p:txBody>
      </p:sp>
      <p:sp>
        <p:nvSpPr>
          <p:cNvPr id="3" name="Textplatzhalter 2"/>
          <p:cNvSpPr>
            <a:spLocks noGrp="1"/>
          </p:cNvSpPr>
          <p:nvPr>
            <p:ph type="body" idx="1"/>
          </p:nvPr>
        </p:nvSpPr>
        <p:spPr>
          <a:xfrm>
            <a:off x="859808" y="1743504"/>
            <a:ext cx="7740000" cy="4140000"/>
          </a:xfrm>
          <a:prstGeom prst="rect">
            <a:avLst/>
          </a:prstGeom>
        </p:spPr>
        <p:txBody>
          <a:bodyPr vert="horz" lIns="36000" tIns="0" rIns="36000" bIns="0" rtlCol="0">
            <a:noAutofit/>
          </a:bodyPr>
          <a:lstStyle/>
          <a:p>
            <a:pPr lvl="0"/>
            <a:r>
              <a:rPr lang="de-DE" dirty="0"/>
              <a:t>Erste Textebene</a:t>
            </a:r>
          </a:p>
          <a:p>
            <a:pPr lvl="1"/>
            <a:r>
              <a:rPr lang="de-DE" dirty="0"/>
              <a:t>Zweite Ebene</a:t>
            </a:r>
          </a:p>
          <a:p>
            <a:pPr lvl="2"/>
            <a:r>
              <a:rPr lang="de-DE" dirty="0"/>
              <a:t>Dritte Ebene</a:t>
            </a:r>
          </a:p>
          <a:p>
            <a:pPr lvl="3"/>
            <a:r>
              <a:rPr lang="de-DE" dirty="0"/>
              <a:t>Vierte Ebene</a:t>
            </a:r>
          </a:p>
        </p:txBody>
      </p:sp>
      <p:sp>
        <p:nvSpPr>
          <p:cNvPr id="5" name="Fußzeilenplatzhalter 4"/>
          <p:cNvSpPr>
            <a:spLocks noGrp="1"/>
          </p:cNvSpPr>
          <p:nvPr>
            <p:ph type="ftr" sz="quarter" idx="3"/>
          </p:nvPr>
        </p:nvSpPr>
        <p:spPr>
          <a:xfrm>
            <a:off x="859808" y="6377356"/>
            <a:ext cx="5215392" cy="365125"/>
          </a:xfrm>
          <a:prstGeom prst="rect">
            <a:avLst/>
          </a:prstGeom>
        </p:spPr>
        <p:txBody>
          <a:bodyPr vert="horz" lIns="36000" tIns="0" rIns="36000" bIns="0" rtlCol="0" anchor="ctr">
            <a:noAutofit/>
          </a:bodyPr>
          <a:lstStyle>
            <a:lvl1pPr algn="ctr">
              <a:defRPr sz="1000">
                <a:solidFill>
                  <a:schemeClr val="tx1"/>
                </a:solidFill>
                <a:latin typeface="+mn-lt"/>
              </a:defRPr>
            </a:lvl1pPr>
          </a:lstStyle>
          <a:p>
            <a:pPr algn="l"/>
            <a:r>
              <a:rPr lang="en-US"/>
              <a:t>IPE – International Program in Engineering 21-07-09</a:t>
            </a:r>
            <a:endParaRPr lang="de-DE" dirty="0"/>
          </a:p>
        </p:txBody>
      </p:sp>
      <p:sp>
        <p:nvSpPr>
          <p:cNvPr id="6" name="Foliennummernplatzhalter 5"/>
          <p:cNvSpPr>
            <a:spLocks noGrp="1"/>
          </p:cNvSpPr>
          <p:nvPr>
            <p:ph type="sldNum" sz="quarter" idx="4"/>
          </p:nvPr>
        </p:nvSpPr>
        <p:spPr>
          <a:xfrm>
            <a:off x="6512504" y="6369419"/>
            <a:ext cx="1980000" cy="365125"/>
          </a:xfrm>
          <a:prstGeom prst="rect">
            <a:avLst/>
          </a:prstGeom>
        </p:spPr>
        <p:txBody>
          <a:bodyPr vert="horz" lIns="36000" tIns="0" rIns="36000" bIns="0" rtlCol="0" anchor="ctr">
            <a:noAutofit/>
          </a:bodyPr>
          <a:lstStyle>
            <a:lvl1pPr algn="r">
              <a:defRPr sz="1000">
                <a:solidFill>
                  <a:schemeClr val="tx1"/>
                </a:solidFill>
                <a:latin typeface="+mn-lt"/>
              </a:defRPr>
            </a:lvl1pPr>
          </a:lstStyle>
          <a:p>
            <a:r>
              <a:rPr lang="de-DE"/>
              <a:t>Seite  </a:t>
            </a:r>
            <a:fld id="{94138CF8-D13E-442C-B3EC-81E94F2A8F31}" type="slidenum">
              <a:rPr lang="de-DE" smtClean="0"/>
              <a:pPr/>
              <a:t>‹#›</a:t>
            </a:fld>
            <a:endParaRPr lang="de-DE" dirty="0"/>
          </a:p>
        </p:txBody>
      </p:sp>
    </p:spTree>
    <p:extLst>
      <p:ext uri="{BB962C8B-B14F-4D97-AF65-F5344CB8AC3E}">
        <p14:creationId xmlns:p14="http://schemas.microsoft.com/office/powerpoint/2010/main" val="360727447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hf sldNum="0" hdr="0"/>
  <p:txStyles>
    <p:titleStyle>
      <a:lvl1pPr algn="l" defTabSz="914400" rtl="0" eaLnBrk="1" latinLnBrk="0" hangingPunct="1">
        <a:spcBef>
          <a:spcPct val="0"/>
        </a:spcBef>
        <a:buNone/>
        <a:defRPr sz="2500" kern="1200">
          <a:solidFill>
            <a:schemeClr val="tx1"/>
          </a:solidFill>
          <a:latin typeface="+mj-lt"/>
          <a:ea typeface="+mj-ea"/>
          <a:cs typeface="+mj-cs"/>
        </a:defRPr>
      </a:lvl1pPr>
    </p:titleStyle>
    <p:bodyStyle>
      <a:lvl1pPr marL="0" indent="0" algn="l" defTabSz="914400" rtl="0" eaLnBrk="1" latinLnBrk="0" hangingPunct="1">
        <a:spcBef>
          <a:spcPts val="0"/>
        </a:spcBef>
        <a:spcAft>
          <a:spcPts val="0"/>
        </a:spcAft>
        <a:buFontTx/>
        <a:buNone/>
        <a:defRPr sz="1600" kern="1200">
          <a:solidFill>
            <a:schemeClr val="tx1"/>
          </a:solidFill>
          <a:latin typeface="+mn-lt"/>
          <a:ea typeface="+mn-ea"/>
          <a:cs typeface="+mn-cs"/>
        </a:defRPr>
      </a:lvl1pPr>
      <a:lvl2pPr marL="361950" indent="-361950" algn="l" defTabSz="914400" rtl="0" eaLnBrk="1" latinLnBrk="0" hangingPunct="1">
        <a:spcBef>
          <a:spcPts val="0"/>
        </a:spcBef>
        <a:spcAft>
          <a:spcPts val="600"/>
        </a:spcAft>
        <a:buFont typeface="Generis Sans Com" panose="020B0506040503020204" pitchFamily="34" charset="0"/>
        <a:buChar char="»"/>
        <a:defRPr sz="1600" kern="1200">
          <a:solidFill>
            <a:schemeClr val="tx1"/>
          </a:solidFill>
          <a:latin typeface="+mn-lt"/>
          <a:ea typeface="+mn-ea"/>
          <a:cs typeface="+mn-cs"/>
        </a:defRPr>
      </a:lvl2pPr>
      <a:lvl3pPr marL="541338" indent="-185738" algn="l" defTabSz="914400" rtl="0" eaLnBrk="1" latinLnBrk="0" hangingPunct="1">
        <a:spcBef>
          <a:spcPts val="0"/>
        </a:spcBef>
        <a:spcAft>
          <a:spcPts val="0"/>
        </a:spcAft>
        <a:buClrTx/>
        <a:buFont typeface="Symbol" panose="05050102010706020507" pitchFamily="18" charset="2"/>
        <a:buChar char="-"/>
        <a:defRPr sz="1600" kern="1200">
          <a:solidFill>
            <a:schemeClr val="tx1"/>
          </a:solidFill>
          <a:latin typeface="+mn-lt"/>
          <a:ea typeface="+mn-ea"/>
          <a:cs typeface="+mn-cs"/>
        </a:defRPr>
      </a:lvl3pPr>
      <a:lvl4pPr marL="355600" indent="-355600" algn="l" defTabSz="914400" rtl="0" eaLnBrk="1" latinLnBrk="0" hangingPunct="1">
        <a:spcBef>
          <a:spcPts val="0"/>
        </a:spcBef>
        <a:spcAft>
          <a:spcPts val="0"/>
        </a:spcAft>
        <a:buFont typeface="Generis Sans Com" panose="020B0506040503020204" pitchFamily="34" charset="0"/>
        <a:buChar char="»"/>
        <a:defRPr sz="1400" kern="1200">
          <a:solidFill>
            <a:schemeClr val="accent1"/>
          </a:solidFill>
          <a:latin typeface="+mn-lt"/>
          <a:ea typeface="+mn-ea"/>
          <a:cs typeface="+mn-cs"/>
        </a:defRPr>
      </a:lvl4pPr>
      <a:lvl5pPr marL="712788" indent="-177800" algn="l" defTabSz="914400" rtl="0" eaLnBrk="1" latinLnBrk="0" hangingPunct="1">
        <a:spcBef>
          <a:spcPts val="0"/>
        </a:spcBef>
        <a:spcAft>
          <a:spcPts val="1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hyperlink" Target="http://www.bing.com/images/search?view=detailV2&amp;ccid=gWOnh4hn&amp;id=9B54BF9CC368113BE2E7B9F1F9F29D48156D834E&amp;thid=OIP.gWOnh4hn7dbRLHD5KOJh9AEsCW&amp;q=bilder+mosbach&amp;simid=608044036325641620&amp;selectedIndex=8" TargetMode="External"/><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5uTPJFOLKA&amp;feature=youtu.be" TargetMode="External"/><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mosbach.dhbw.de/exchange-students" TargetMode="External"/><Relationship Id="rId5" Type="http://schemas.openxmlformats.org/officeDocument/2006/relationships/hyperlink" Target="https://www.mosbach.dhbw.de/ip" TargetMode="Externa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mailto:IP-Mosbach@mosbach.dhbw.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file:///U:\HK\Grafik\Bilder\Shooting_Sept15\Campus%20Mosbach\SMF_MG_9769_1.tif" TargetMode="External"/><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44121" y="1565032"/>
            <a:ext cx="7816640" cy="601280"/>
          </a:xfrm>
        </p:spPr>
        <p:txBody>
          <a:bodyPr/>
          <a:lstStyle/>
          <a:p>
            <a:r>
              <a:rPr lang="de-DE" dirty="0"/>
              <a:t>International </a:t>
            </a:r>
            <a:r>
              <a:rPr lang="de-DE" dirty="0" err="1"/>
              <a:t>Program</a:t>
            </a:r>
            <a:r>
              <a:rPr lang="de-DE" dirty="0"/>
              <a:t> in Engineering (IPE)</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5598" y="2286568"/>
            <a:ext cx="5869901" cy="2688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rot="21600000">
            <a:off x="904875" y="1381252"/>
            <a:ext cx="7455189" cy="4753507"/>
          </a:xfrm>
          <a:prstGeom prst="rect">
            <a:avLst/>
          </a:prstGeom>
        </p:spPr>
        <p:txBody>
          <a:bodyPr lIns="0" tIns="16200" rIns="0" bIns="0" rtlCol="0" anchor="t"/>
          <a:lstStyle/>
          <a:p>
            <a:r>
              <a:rPr lang="en-US" sz="1600" dirty="0">
                <a:solidFill>
                  <a:srgbClr val="5F6666">
                    <a:alpha val="100000"/>
                  </a:srgbClr>
                </a:solidFill>
                <a:latin typeface="+mn-lt"/>
              </a:rPr>
              <a:t>Research and apply your new-found knowledge to an </a:t>
            </a:r>
            <a:br>
              <a:rPr lang="en-US" sz="1600" dirty="0">
                <a:solidFill>
                  <a:srgbClr val="5F6666">
                    <a:alpha val="100000"/>
                  </a:srgbClr>
                </a:solidFill>
                <a:latin typeface="+mn-lt"/>
              </a:rPr>
            </a:br>
            <a:r>
              <a:rPr lang="en-US" sz="1600" dirty="0">
                <a:solidFill>
                  <a:srgbClr val="5F6666">
                    <a:alpha val="100000"/>
                  </a:srgbClr>
                </a:solidFill>
                <a:latin typeface="+mn-lt"/>
              </a:rPr>
              <a:t>engineering problem. </a:t>
            </a:r>
          </a:p>
          <a:p>
            <a:endParaRPr lang="en-US" sz="1600" dirty="0">
              <a:solidFill>
                <a:srgbClr val="5F6666">
                  <a:alpha val="100000"/>
                </a:srgbClr>
              </a:solidFill>
              <a:latin typeface="+mn-lt"/>
            </a:endParaRPr>
          </a:p>
          <a:p>
            <a:r>
              <a:rPr lang="en-US" sz="1600" dirty="0">
                <a:solidFill>
                  <a:srgbClr val="5F6666">
                    <a:alpha val="100000"/>
                  </a:srgbClr>
                </a:solidFill>
                <a:latin typeface="+mn-lt"/>
              </a:rPr>
              <a:t>Your mentor will agree your research topic and provide </a:t>
            </a:r>
            <a:br>
              <a:rPr lang="en-US" sz="1600" dirty="0">
                <a:solidFill>
                  <a:srgbClr val="5F6666">
                    <a:alpha val="100000"/>
                  </a:srgbClr>
                </a:solidFill>
                <a:latin typeface="+mn-lt"/>
              </a:rPr>
            </a:br>
            <a:r>
              <a:rPr lang="en-US" sz="1600" dirty="0">
                <a:solidFill>
                  <a:srgbClr val="5F6666">
                    <a:alpha val="100000"/>
                  </a:srgbClr>
                </a:solidFill>
                <a:latin typeface="+mn-lt"/>
              </a:rPr>
              <a:t>guidance as required.</a:t>
            </a:r>
          </a:p>
          <a:p>
            <a:endParaRPr lang="en-US" sz="1600" dirty="0">
              <a:solidFill>
                <a:srgbClr val="5F6666">
                  <a:alpha val="100000"/>
                </a:srgbClr>
              </a:solidFill>
              <a:latin typeface="+mn-lt"/>
            </a:endParaRPr>
          </a:p>
          <a:p>
            <a:r>
              <a:rPr lang="en-US" sz="1600" dirty="0">
                <a:solidFill>
                  <a:srgbClr val="5F6666">
                    <a:alpha val="100000"/>
                  </a:srgbClr>
                </a:solidFill>
                <a:latin typeface="+mn-lt"/>
              </a:rPr>
              <a:t>Examples of student research topics :</a:t>
            </a:r>
          </a:p>
          <a:p>
            <a:endParaRPr lang="en-US" sz="1600" dirty="0">
              <a:solidFill>
                <a:srgbClr val="5F6666">
                  <a:alpha val="100000"/>
                </a:srgbClr>
              </a:solidFill>
              <a:latin typeface="+mn-lt"/>
            </a:endParaRPr>
          </a:p>
          <a:p>
            <a:pPr marL="130050" indent="-107100">
              <a:buSzPct val="150000"/>
              <a:buFont typeface=""/>
              <a:buChar char="•"/>
            </a:pPr>
            <a:r>
              <a:rPr lang="en-US" sz="1600" dirty="0">
                <a:solidFill>
                  <a:srgbClr val="5F6666">
                    <a:alpha val="100000"/>
                  </a:srgbClr>
                </a:solidFill>
                <a:latin typeface="+mn-lt"/>
              </a:rPr>
              <a:t>urban farming controls</a:t>
            </a:r>
          </a:p>
          <a:p>
            <a:pPr marL="130050" indent="-107100">
              <a:buSzPct val="150000"/>
              <a:buFont typeface=""/>
              <a:buChar char="•"/>
            </a:pPr>
            <a:r>
              <a:rPr lang="en-US" sz="1600" dirty="0">
                <a:solidFill>
                  <a:srgbClr val="5F6666">
                    <a:alpha val="100000"/>
                  </a:srgbClr>
                </a:solidFill>
                <a:latin typeface="+mn-lt"/>
              </a:rPr>
              <a:t>an automatic drink cooler  </a:t>
            </a:r>
          </a:p>
          <a:p>
            <a:pPr marL="130050" indent="-107100">
              <a:buSzPct val="150000"/>
              <a:buFont typeface=""/>
              <a:buChar char="•"/>
            </a:pPr>
            <a:r>
              <a:rPr lang="en-US" sz="1600" dirty="0">
                <a:solidFill>
                  <a:srgbClr val="5F6666">
                    <a:alpha val="100000"/>
                  </a:srgbClr>
                </a:solidFill>
                <a:latin typeface="+mn-lt"/>
              </a:rPr>
              <a:t>augmented reality app for maintenance visualization</a:t>
            </a:r>
          </a:p>
          <a:p>
            <a:pPr marL="130050" indent="-107100">
              <a:buSzPct val="150000"/>
              <a:buFont typeface=""/>
              <a:buChar char="•"/>
            </a:pPr>
            <a:r>
              <a:rPr lang="en-US" sz="1600" dirty="0">
                <a:solidFill>
                  <a:srgbClr val="5F6666">
                    <a:alpha val="100000"/>
                  </a:srgbClr>
                </a:solidFill>
                <a:latin typeface="+mn-lt"/>
              </a:rPr>
              <a:t>swarm intelligence projects</a:t>
            </a:r>
          </a:p>
          <a:p>
            <a:pPr marL="130050" indent="-107100">
              <a:buSzPct val="150000"/>
              <a:buFont typeface=""/>
              <a:buChar char="•"/>
            </a:pPr>
            <a:r>
              <a:rPr lang="en-US" sz="1600" dirty="0">
                <a:solidFill>
                  <a:srgbClr val="5F6666">
                    <a:alpha val="100000"/>
                  </a:srgbClr>
                </a:solidFill>
                <a:latin typeface="+mn-lt"/>
              </a:rPr>
              <a:t>robotics in production and logistics</a:t>
            </a:r>
          </a:p>
          <a:p>
            <a:pPr marL="130050" indent="-107100">
              <a:buSzPct val="150000"/>
              <a:buFont typeface=""/>
              <a:buChar char="•"/>
            </a:pPr>
            <a:r>
              <a:rPr lang="en-US" sz="1600" dirty="0">
                <a:solidFill>
                  <a:srgbClr val="5F6666">
                    <a:alpha val="100000"/>
                  </a:srgbClr>
                </a:solidFill>
                <a:latin typeface="+mn-lt"/>
              </a:rPr>
              <a:t>QR-Paper</a:t>
            </a:r>
          </a:p>
          <a:p>
            <a:endParaRPr lang="en-US" sz="1600" dirty="0">
              <a:solidFill>
                <a:srgbClr val="000000">
                  <a:alpha val="100000"/>
                </a:srgbClr>
              </a:solidFill>
              <a:latin typeface="+mn-lt"/>
            </a:endParaRPr>
          </a:p>
          <a:p>
            <a:r>
              <a:rPr lang="en-US" sz="1600" dirty="0">
                <a:solidFill>
                  <a:srgbClr val="5F6666">
                    <a:alpha val="100000"/>
                  </a:srgbClr>
                </a:solidFill>
                <a:latin typeface="+mn-lt"/>
              </a:rPr>
              <a:t>The final week of the semester is reserved for the Student Research Project to allow you time to intensively work on your research and you will present your project and written research on the final day.</a:t>
            </a:r>
          </a:p>
        </p:txBody>
      </p:sp>
      <p:sp>
        <p:nvSpPr>
          <p:cNvPr id="6" name="Titel 1"/>
          <p:cNvSpPr txBox="1">
            <a:spLocks/>
          </p:cNvSpPr>
          <p:nvPr/>
        </p:nvSpPr>
        <p:spPr>
          <a:xfrm>
            <a:off x="904875" y="303575"/>
            <a:ext cx="5711477" cy="720000"/>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en-US" sz="3600" dirty="0"/>
              <a:t>Student Research Project</a:t>
            </a:r>
            <a:endParaRPr lang="en-US" dirty="0"/>
          </a:p>
        </p:txBody>
      </p:sp>
      <p:sp>
        <p:nvSpPr>
          <p:cNvPr id="7" name="Fußzeilenplatzhalter 6"/>
          <p:cNvSpPr>
            <a:spLocks noGrp="1"/>
          </p:cNvSpPr>
          <p:nvPr>
            <p:ph type="ftr" sz="quarter" idx="3"/>
          </p:nvPr>
        </p:nvSpPr>
        <p:spPr/>
        <p:txBody>
          <a:bodyPr/>
          <a:lstStyle/>
          <a:p>
            <a:pPr algn="l"/>
            <a:r>
              <a:rPr lang="en-US"/>
              <a:t>IPE – International Program in Engineering 21-07-09</a:t>
            </a:r>
            <a:endParaRPr lang="de-DE" dirty="0"/>
          </a:p>
        </p:txBody>
      </p:sp>
      <p:pic>
        <p:nvPicPr>
          <p:cNvPr id="8" name="Grafik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9694" y="1625160"/>
            <a:ext cx="2770731" cy="2645632"/>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209593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786998" y="493740"/>
            <a:ext cx="7740000" cy="551164"/>
          </a:xfrm>
        </p:spPr>
        <p:txBody>
          <a:bodyPr/>
          <a:lstStyle/>
          <a:p>
            <a:r>
              <a:rPr lang="en-US" sz="3600" dirty="0"/>
              <a:t>Company visits and excursions</a:t>
            </a:r>
            <a:endParaRPr lang="en-US" sz="3600" i="1" dirty="0"/>
          </a:p>
        </p:txBody>
      </p:sp>
      <p:pic>
        <p:nvPicPr>
          <p:cNvPr id="11" name="Grafik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627" y="3849896"/>
            <a:ext cx="4632128" cy="2325714"/>
          </a:xfrm>
          <a:prstGeom prst="rect">
            <a:avLst/>
          </a:prstGeom>
          <a:noFill/>
          <a:ln w="19050">
            <a:solidFill>
              <a:schemeClr val="accent1"/>
            </a:solidFill>
            <a:miter lim="800000"/>
            <a:headEnd/>
            <a:tailEnd/>
          </a:ln>
        </p:spPr>
      </p:pic>
      <p:sp>
        <p:nvSpPr>
          <p:cNvPr id="12" name="Textfeld 11"/>
          <p:cNvSpPr txBox="1"/>
          <p:nvPr/>
        </p:nvSpPr>
        <p:spPr>
          <a:xfrm>
            <a:off x="4656998" y="1520055"/>
            <a:ext cx="3843230" cy="2284864"/>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r>
              <a:rPr lang="en-US" dirty="0"/>
              <a:t>Excursion to Hannover </a:t>
            </a:r>
            <a:r>
              <a:rPr lang="en-US" dirty="0" err="1"/>
              <a:t>Messe</a:t>
            </a:r>
            <a:endParaRPr lang="en-US" dirty="0"/>
          </a:p>
          <a:p>
            <a:pPr marL="0" indent="0">
              <a:buNone/>
            </a:pPr>
            <a:endParaRPr lang="en-US" sz="1050" dirty="0"/>
          </a:p>
          <a:p>
            <a:r>
              <a:rPr lang="en-US" dirty="0"/>
              <a:t>Company visits, e.g.</a:t>
            </a:r>
          </a:p>
          <a:p>
            <a:pPr lvl="2"/>
            <a:r>
              <a:rPr lang="en-US" dirty="0"/>
              <a:t>Car manufacturers (BMW, Porsche, </a:t>
            </a:r>
            <a:br>
              <a:rPr lang="en-US" dirty="0"/>
            </a:br>
            <a:r>
              <a:rPr lang="en-US" dirty="0"/>
              <a:t>Audi, Mercedes)</a:t>
            </a:r>
          </a:p>
          <a:p>
            <a:pPr lvl="2"/>
            <a:r>
              <a:rPr lang="en-US" dirty="0"/>
              <a:t>Brewery or </a:t>
            </a:r>
            <a:r>
              <a:rPr lang="en-US" dirty="0" err="1"/>
              <a:t>Sektkellerei</a:t>
            </a:r>
            <a:endParaRPr lang="en-US" dirty="0"/>
          </a:p>
          <a:p>
            <a:pPr lvl="2"/>
            <a:r>
              <a:rPr lang="en-US" dirty="0"/>
              <a:t>Industrial manufacturers (e.g. </a:t>
            </a:r>
            <a:r>
              <a:rPr lang="en-US" dirty="0" err="1"/>
              <a:t>Kärcher</a:t>
            </a:r>
            <a:r>
              <a:rPr lang="en-US" dirty="0"/>
              <a:t>, </a:t>
            </a:r>
            <a:r>
              <a:rPr lang="en-US" dirty="0" err="1"/>
              <a:t>Stahlwerk</a:t>
            </a:r>
            <a:r>
              <a:rPr lang="en-US" dirty="0"/>
              <a:t> etc.)</a:t>
            </a:r>
          </a:p>
          <a:p>
            <a:pPr lvl="2"/>
            <a:endParaRPr lang="en-US" dirty="0"/>
          </a:p>
          <a:p>
            <a:pPr lvl="2"/>
            <a:endParaRPr lang="en-US" dirty="0"/>
          </a:p>
        </p:txBody>
      </p:sp>
      <p:sp>
        <p:nvSpPr>
          <p:cNvPr id="13" name="Textfeld 12"/>
          <p:cNvSpPr txBox="1"/>
          <p:nvPr/>
        </p:nvSpPr>
        <p:spPr>
          <a:xfrm>
            <a:off x="5714432" y="3849896"/>
            <a:ext cx="3186784" cy="1200329"/>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r>
              <a:rPr lang="en-US" dirty="0"/>
              <a:t>Team-building events, e.g.</a:t>
            </a:r>
          </a:p>
          <a:p>
            <a:pPr lvl="2"/>
            <a:r>
              <a:rPr lang="en-US" dirty="0"/>
              <a:t>Wine tour </a:t>
            </a:r>
            <a:r>
              <a:rPr lang="en-US" dirty="0" err="1"/>
              <a:t>Gundelsheim</a:t>
            </a:r>
            <a:endParaRPr lang="en-US" dirty="0"/>
          </a:p>
          <a:p>
            <a:pPr lvl="2"/>
            <a:r>
              <a:rPr lang="en-US" dirty="0"/>
              <a:t>Climbing </a:t>
            </a:r>
          </a:p>
          <a:p>
            <a:pPr lvl="2"/>
            <a:r>
              <a:rPr lang="en-US" dirty="0"/>
              <a:t>Lasergame, …</a:t>
            </a:r>
          </a:p>
          <a:p>
            <a:pPr lvl="2"/>
            <a:endParaRPr lang="en-US" sz="1050" dirty="0"/>
          </a:p>
          <a:p>
            <a:r>
              <a:rPr lang="en-US" dirty="0"/>
              <a:t>Excursion fee only 100€</a:t>
            </a:r>
          </a:p>
          <a:p>
            <a:pPr lvl="2"/>
            <a:endParaRPr lang="en-US" dirty="0"/>
          </a:p>
        </p:txBody>
      </p:sp>
      <p:pic>
        <p:nvPicPr>
          <p:cNvPr id="9" name="Grafik 8" descr="U:\INFO\Ausland\International Programs\IPs Mosbach\IPE\IPE14\Exkursionen\Bilder\Homepage\IPE14-Messe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552" y="1176279"/>
            <a:ext cx="3933894" cy="2525376"/>
          </a:xfrm>
          <a:prstGeom prst="rect">
            <a:avLst/>
          </a:prstGeom>
          <a:noFill/>
          <a:ln w="19050">
            <a:solidFill>
              <a:schemeClr val="accent1"/>
            </a:solidFill>
            <a:miter lim="800000"/>
            <a:headEnd/>
            <a:tailEnd/>
          </a:ln>
        </p:spPr>
      </p:pic>
      <p:sp>
        <p:nvSpPr>
          <p:cNvPr id="2" name="Fußzeilenplatzhalter 1"/>
          <p:cNvSpPr>
            <a:spLocks noGrp="1"/>
          </p:cNvSpPr>
          <p:nvPr>
            <p:ph type="ftr" sz="quarter" idx="11"/>
          </p:nvPr>
        </p:nvSpPr>
        <p:spPr>
          <a:xfrm>
            <a:off x="904875" y="6438360"/>
            <a:ext cx="5934785" cy="365125"/>
          </a:xfrm>
        </p:spPr>
        <p:txBody>
          <a:bodyPr/>
          <a:lstStyle/>
          <a:p>
            <a:r>
              <a:rPr lang="en-US" dirty="0"/>
              <a:t>IPE – International Program in Engineering 21-07-09</a:t>
            </a:r>
            <a:endParaRPr lang="de-DE" dirty="0"/>
          </a:p>
        </p:txBody>
      </p:sp>
    </p:spTree>
    <p:extLst>
      <p:ext uri="{BB962C8B-B14F-4D97-AF65-F5344CB8AC3E}">
        <p14:creationId xmlns:p14="http://schemas.microsoft.com/office/powerpoint/2010/main" val="47488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8058" y="2639973"/>
            <a:ext cx="2012355" cy="2683140"/>
          </a:xfrm>
          <a:prstGeom prst="rect">
            <a:avLst/>
          </a:prstGeom>
          <a:noFill/>
          <a:ln w="19050">
            <a:solidFill>
              <a:schemeClr val="accent1"/>
            </a:solidFill>
            <a:miter lim="800000"/>
            <a:headEnd/>
            <a:tailEnd/>
          </a:ln>
        </p:spPr>
      </p:pic>
      <p:sp>
        <p:nvSpPr>
          <p:cNvPr id="10" name="Textfeld 9"/>
          <p:cNvSpPr txBox="1"/>
          <p:nvPr/>
        </p:nvSpPr>
        <p:spPr>
          <a:xfrm>
            <a:off x="4535303" y="1330932"/>
            <a:ext cx="3954402" cy="2037939"/>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endParaRPr lang="en-US" dirty="0"/>
          </a:p>
        </p:txBody>
      </p:sp>
      <p:pic>
        <p:nvPicPr>
          <p:cNvPr id="15" name="Grafik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4304" y="465345"/>
            <a:ext cx="2725794" cy="2044346"/>
          </a:xfrm>
          <a:prstGeom prst="rect">
            <a:avLst/>
          </a:prstGeom>
          <a:noFill/>
          <a:ln w="19050">
            <a:solidFill>
              <a:schemeClr val="accent1"/>
            </a:solidFill>
            <a:miter lim="800000"/>
            <a:headEnd/>
            <a:tailEnd/>
          </a:ln>
        </p:spPr>
      </p:pic>
      <p:pic>
        <p:nvPicPr>
          <p:cNvPr id="13" name="Inhaltsplatzhalt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09380" y="2746096"/>
            <a:ext cx="2343423" cy="1668191"/>
          </a:xfrm>
          <a:prstGeom prst="rect">
            <a:avLst/>
          </a:prstGeom>
          <a:noFill/>
          <a:ln w="19050">
            <a:solidFill>
              <a:schemeClr val="accent1"/>
            </a:solidFill>
            <a:miter lim="800000"/>
            <a:headEnd/>
            <a:tailEnd/>
          </a:ln>
        </p:spPr>
      </p:pic>
      <p:pic>
        <p:nvPicPr>
          <p:cNvPr id="16"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742" y="4155451"/>
            <a:ext cx="2403586" cy="1800551"/>
          </a:xfrm>
          <a:prstGeom prst="rect">
            <a:avLst/>
          </a:prstGeom>
          <a:noFill/>
          <a:ln w="19050">
            <a:solidFill>
              <a:schemeClr val="accent1"/>
            </a:solidFill>
            <a:miter lim="800000"/>
            <a:headEnd/>
            <a:tailEnd/>
          </a:ln>
        </p:spPr>
      </p:pic>
      <p:sp>
        <p:nvSpPr>
          <p:cNvPr id="17" name="Titel 1"/>
          <p:cNvSpPr txBox="1">
            <a:spLocks/>
          </p:cNvSpPr>
          <p:nvPr/>
        </p:nvSpPr>
        <p:spPr>
          <a:xfrm>
            <a:off x="1275328" y="5906022"/>
            <a:ext cx="7041088" cy="432048"/>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algn="ctr" fontAlgn="auto">
              <a:spcAft>
                <a:spcPts val="0"/>
              </a:spcAft>
            </a:pPr>
            <a:r>
              <a:rPr lang="de-DE" sz="2000" dirty="0"/>
              <a:t>Students </a:t>
            </a:r>
            <a:r>
              <a:rPr lang="de-DE" sz="2000" dirty="0" err="1"/>
              <a:t>regularly</a:t>
            </a:r>
            <a:r>
              <a:rPr lang="de-DE" sz="2000" dirty="0"/>
              <a:t> </a:t>
            </a:r>
            <a:r>
              <a:rPr lang="de-DE" sz="2000" dirty="0" err="1"/>
              <a:t>vote</a:t>
            </a:r>
            <a:r>
              <a:rPr lang="de-DE" sz="2000" dirty="0"/>
              <a:t> IPE their “best semester ever”!</a:t>
            </a:r>
            <a:endParaRPr lang="en-US" sz="2000" dirty="0"/>
          </a:p>
        </p:txBody>
      </p:sp>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161127" y="3833266"/>
            <a:ext cx="1633226" cy="2177635"/>
          </a:xfrm>
          <a:prstGeom prst="rect">
            <a:avLst/>
          </a:prstGeom>
          <a:noFill/>
          <a:ln w="19050">
            <a:solidFill>
              <a:schemeClr val="accent1"/>
            </a:solidFill>
            <a:miter lim="800000"/>
            <a:headEnd/>
            <a:tailEnd/>
          </a:ln>
        </p:spPr>
      </p:pic>
      <p:pic>
        <p:nvPicPr>
          <p:cNvPr id="7" name="Grafik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3506" y="4112937"/>
            <a:ext cx="2490413" cy="1867810"/>
          </a:xfrm>
          <a:prstGeom prst="rect">
            <a:avLst/>
          </a:prstGeom>
          <a:noFill/>
          <a:ln w="19050">
            <a:solidFill>
              <a:schemeClr val="accent1"/>
            </a:solidFill>
            <a:miter lim="800000"/>
            <a:headEnd/>
            <a:tailEnd/>
          </a:ln>
        </p:spPr>
      </p:pic>
      <p:sp>
        <p:nvSpPr>
          <p:cNvPr id="4" name="Fußzeilenplatzhalter 3"/>
          <p:cNvSpPr>
            <a:spLocks noGrp="1"/>
          </p:cNvSpPr>
          <p:nvPr>
            <p:ph type="ftr" sz="quarter" idx="10"/>
          </p:nvPr>
        </p:nvSpPr>
        <p:spPr/>
        <p:txBody>
          <a:bodyPr/>
          <a:lstStyle/>
          <a:p>
            <a:pPr algn="l"/>
            <a:r>
              <a:rPr lang="en-US"/>
              <a:t>IPE – International Program in Engineering 21-07-09</a:t>
            </a:r>
            <a:endParaRPr lang="de-DE" dirty="0"/>
          </a:p>
        </p:txBody>
      </p:sp>
      <p:sp>
        <p:nvSpPr>
          <p:cNvPr id="18" name="Titel 1"/>
          <p:cNvSpPr txBox="1">
            <a:spLocks/>
          </p:cNvSpPr>
          <p:nvPr/>
        </p:nvSpPr>
        <p:spPr>
          <a:xfrm>
            <a:off x="783506" y="337550"/>
            <a:ext cx="7740000" cy="720000"/>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en-US" sz="3600" dirty="0"/>
              <a:t>Teambuilding Events</a:t>
            </a:r>
          </a:p>
        </p:txBody>
      </p:sp>
      <p:sp>
        <p:nvSpPr>
          <p:cNvPr id="20" name="Inhaltsplatzhalter 2"/>
          <p:cNvSpPr txBox="1">
            <a:spLocks/>
          </p:cNvSpPr>
          <p:nvPr/>
        </p:nvSpPr>
        <p:spPr>
          <a:xfrm>
            <a:off x="592454" y="1130343"/>
            <a:ext cx="4246994" cy="1288586"/>
          </a:xfrm>
          <a:prstGeom prst="rect">
            <a:avLst/>
          </a:prstGeom>
        </p:spPr>
        <p:txBody>
          <a:bodyPr vert="horz" lIns="36000" tIns="0" rIns="36000" bIns="0" rtlCol="0">
            <a:noAutofit/>
          </a:bodyPr>
          <a:lstStyle>
            <a:lvl1pPr marL="0" indent="0" algn="l" defTabSz="914400" rtl="0" eaLnBrk="1" latinLnBrk="0" hangingPunct="1">
              <a:spcBef>
                <a:spcPts val="0"/>
              </a:spcBef>
              <a:spcAft>
                <a:spcPts val="0"/>
              </a:spcAft>
              <a:buFontTx/>
              <a:buNone/>
              <a:defRPr sz="1600" kern="1200">
                <a:solidFill>
                  <a:schemeClr val="tx1"/>
                </a:solidFill>
                <a:latin typeface="+mn-lt"/>
                <a:ea typeface="+mn-ea"/>
                <a:cs typeface="+mn-cs"/>
              </a:defRPr>
            </a:lvl1pPr>
            <a:lvl2pPr marL="361950" indent="-361950" algn="l" defTabSz="914400" rtl="0" eaLnBrk="1" latinLnBrk="0" hangingPunct="1">
              <a:spcBef>
                <a:spcPts val="0"/>
              </a:spcBef>
              <a:spcAft>
                <a:spcPts val="600"/>
              </a:spcAft>
              <a:buFont typeface="Generis Sans Com" panose="020B0506040503020204" pitchFamily="34" charset="0"/>
              <a:buChar char="»"/>
              <a:defRPr sz="1600" kern="1200">
                <a:solidFill>
                  <a:schemeClr val="tx1"/>
                </a:solidFill>
                <a:latin typeface="+mn-lt"/>
                <a:ea typeface="+mn-ea"/>
                <a:cs typeface="+mn-cs"/>
              </a:defRPr>
            </a:lvl2pPr>
            <a:lvl3pPr marL="541338" indent="-185738" algn="l" defTabSz="914400" rtl="0" eaLnBrk="1" latinLnBrk="0" hangingPunct="1">
              <a:spcBef>
                <a:spcPts val="0"/>
              </a:spcBef>
              <a:spcAft>
                <a:spcPts val="0"/>
              </a:spcAft>
              <a:buClrTx/>
              <a:buFont typeface="Symbol" panose="05050102010706020507" pitchFamily="18" charset="2"/>
              <a:buChar char="-"/>
              <a:defRPr sz="1600" kern="1200">
                <a:solidFill>
                  <a:schemeClr val="tx1"/>
                </a:solidFill>
                <a:latin typeface="+mn-lt"/>
                <a:ea typeface="+mn-ea"/>
                <a:cs typeface="+mn-cs"/>
              </a:defRPr>
            </a:lvl3pPr>
            <a:lvl4pPr marL="355600" indent="-355600" algn="l" defTabSz="914400" rtl="0" eaLnBrk="1" latinLnBrk="0" hangingPunct="1">
              <a:spcBef>
                <a:spcPts val="0"/>
              </a:spcBef>
              <a:spcAft>
                <a:spcPts val="0"/>
              </a:spcAft>
              <a:buFont typeface="Generis Sans Com" panose="020B0506040503020204" pitchFamily="34" charset="0"/>
              <a:buChar char="»"/>
              <a:defRPr sz="1400" kern="1200">
                <a:solidFill>
                  <a:schemeClr val="accent1"/>
                </a:solidFill>
                <a:latin typeface="+mn-lt"/>
                <a:ea typeface="+mn-ea"/>
                <a:cs typeface="+mn-cs"/>
              </a:defRPr>
            </a:lvl4pPr>
            <a:lvl5pPr marL="712788" indent="-177800" algn="l" defTabSz="914400" rtl="0" eaLnBrk="1" latinLnBrk="0" hangingPunct="1">
              <a:spcBef>
                <a:spcPts val="0"/>
              </a:spcBef>
              <a:spcAft>
                <a:spcPts val="1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fontAlgn="auto">
              <a:buFont typeface="Arial" panose="020B0604020202020204" pitchFamily="34" charset="0"/>
              <a:buChar char="•"/>
            </a:pPr>
            <a:r>
              <a:rPr lang="en-US" sz="1800" dirty="0"/>
              <a:t>Grow together as a group</a:t>
            </a:r>
          </a:p>
          <a:p>
            <a:pPr marL="355600" lvl="2" indent="0">
              <a:buNone/>
            </a:pPr>
            <a:r>
              <a:rPr lang="en-US" dirty="0"/>
              <a:t>approx. 15 Internationals + 15 DHBW students </a:t>
            </a:r>
            <a:br>
              <a:rPr lang="en-US" dirty="0"/>
            </a:br>
            <a:r>
              <a:rPr lang="en-US" dirty="0"/>
              <a:t>(Mechatronics, Electrical Engineering, </a:t>
            </a:r>
            <a:br>
              <a:rPr lang="en-US" dirty="0"/>
            </a:br>
            <a:r>
              <a:rPr lang="en-US" dirty="0"/>
              <a:t>Computer Engineering, Industrial Engineering, Civil Engineering, Mechanical Engineering)</a:t>
            </a:r>
          </a:p>
          <a:p>
            <a:pPr marL="285750" indent="-285750" fontAlgn="auto">
              <a:buFont typeface="Arial" panose="020B0604020202020204" pitchFamily="34" charset="0"/>
              <a:buChar char="•"/>
            </a:pPr>
            <a:endParaRPr lang="en-US" sz="1800" dirty="0"/>
          </a:p>
        </p:txBody>
      </p:sp>
      <p:sp>
        <p:nvSpPr>
          <p:cNvPr id="22" name="Inhaltsplatzhalter 2"/>
          <p:cNvSpPr txBox="1">
            <a:spLocks/>
          </p:cNvSpPr>
          <p:nvPr/>
        </p:nvSpPr>
        <p:spPr>
          <a:xfrm>
            <a:off x="4950928" y="2654507"/>
            <a:ext cx="3842334" cy="1161417"/>
          </a:xfrm>
          <a:prstGeom prst="rect">
            <a:avLst/>
          </a:prstGeom>
        </p:spPr>
        <p:txBody>
          <a:bodyPr vert="horz" lIns="36000" tIns="0" rIns="36000" bIns="0" rtlCol="0">
            <a:noAutofit/>
          </a:bodyPr>
          <a:lstStyle>
            <a:lvl1pPr marL="0" indent="0" algn="l" defTabSz="914400" rtl="0" eaLnBrk="1" latinLnBrk="0" hangingPunct="1">
              <a:spcBef>
                <a:spcPts val="0"/>
              </a:spcBef>
              <a:spcAft>
                <a:spcPts val="0"/>
              </a:spcAft>
              <a:buFontTx/>
              <a:buNone/>
              <a:defRPr sz="1600" kern="1200">
                <a:solidFill>
                  <a:schemeClr val="tx1"/>
                </a:solidFill>
                <a:latin typeface="+mn-lt"/>
                <a:ea typeface="+mn-ea"/>
                <a:cs typeface="+mn-cs"/>
              </a:defRPr>
            </a:lvl1pPr>
            <a:lvl2pPr marL="361950" indent="-361950" algn="l" defTabSz="914400" rtl="0" eaLnBrk="1" latinLnBrk="0" hangingPunct="1">
              <a:spcBef>
                <a:spcPts val="0"/>
              </a:spcBef>
              <a:spcAft>
                <a:spcPts val="600"/>
              </a:spcAft>
              <a:buFont typeface="Generis Sans Com" panose="020B0506040503020204" pitchFamily="34" charset="0"/>
              <a:buChar char="»"/>
              <a:defRPr sz="1600" kern="1200">
                <a:solidFill>
                  <a:schemeClr val="tx1"/>
                </a:solidFill>
                <a:latin typeface="+mn-lt"/>
                <a:ea typeface="+mn-ea"/>
                <a:cs typeface="+mn-cs"/>
              </a:defRPr>
            </a:lvl2pPr>
            <a:lvl3pPr marL="541338" indent="-185738" algn="l" defTabSz="914400" rtl="0" eaLnBrk="1" latinLnBrk="0" hangingPunct="1">
              <a:spcBef>
                <a:spcPts val="0"/>
              </a:spcBef>
              <a:spcAft>
                <a:spcPts val="0"/>
              </a:spcAft>
              <a:buClrTx/>
              <a:buFont typeface="Symbol" panose="05050102010706020507" pitchFamily="18" charset="2"/>
              <a:buChar char="-"/>
              <a:defRPr sz="1600" kern="1200">
                <a:solidFill>
                  <a:schemeClr val="tx1"/>
                </a:solidFill>
                <a:latin typeface="+mn-lt"/>
                <a:ea typeface="+mn-ea"/>
                <a:cs typeface="+mn-cs"/>
              </a:defRPr>
            </a:lvl3pPr>
            <a:lvl4pPr marL="355600" indent="-355600" algn="l" defTabSz="914400" rtl="0" eaLnBrk="1" latinLnBrk="0" hangingPunct="1">
              <a:spcBef>
                <a:spcPts val="0"/>
              </a:spcBef>
              <a:spcAft>
                <a:spcPts val="0"/>
              </a:spcAft>
              <a:buFont typeface="Generis Sans Com" panose="020B0506040503020204" pitchFamily="34" charset="0"/>
              <a:buChar char="»"/>
              <a:defRPr sz="1400" kern="1200">
                <a:solidFill>
                  <a:schemeClr val="accent1"/>
                </a:solidFill>
                <a:latin typeface="+mn-lt"/>
                <a:ea typeface="+mn-ea"/>
                <a:cs typeface="+mn-cs"/>
              </a:defRPr>
            </a:lvl4pPr>
            <a:lvl5pPr marL="712788" indent="-177800" algn="l" defTabSz="914400" rtl="0" eaLnBrk="1" latinLnBrk="0" hangingPunct="1">
              <a:spcBef>
                <a:spcPts val="0"/>
              </a:spcBef>
              <a:spcAft>
                <a:spcPts val="1200"/>
              </a:spcAft>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fontAlgn="auto">
              <a:buFont typeface="Arial" panose="020B0604020202020204" pitchFamily="34" charset="0"/>
              <a:buChar char="•"/>
            </a:pPr>
            <a:r>
              <a:rPr lang="en-US" sz="1800" dirty="0"/>
              <a:t>Establish lasting friendships with connections all around the globe </a:t>
            </a:r>
            <a:br>
              <a:rPr lang="en-US" sz="1800" dirty="0"/>
            </a:br>
            <a:r>
              <a:rPr lang="en-US" sz="1800" dirty="0"/>
              <a:t>(participants from Mexico, Korea, Columbia, Turkey &amp; EU countries) </a:t>
            </a:r>
          </a:p>
        </p:txBody>
      </p:sp>
    </p:spTree>
    <p:extLst>
      <p:ext uri="{BB962C8B-B14F-4D97-AF65-F5344CB8AC3E}">
        <p14:creationId xmlns:p14="http://schemas.microsoft.com/office/powerpoint/2010/main" val="4280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4294967295"/>
          </p:nvPr>
        </p:nvSpPr>
        <p:spPr>
          <a:xfrm>
            <a:off x="776249" y="6369419"/>
            <a:ext cx="5586615" cy="365125"/>
          </a:xfrm>
        </p:spPr>
        <p:txBody>
          <a:bodyPr/>
          <a:lstStyle/>
          <a:p>
            <a:pPr algn="l"/>
            <a:r>
              <a:rPr lang="en-US"/>
              <a:t>IPE – International Program in Engineering 21-07-09</a:t>
            </a:r>
            <a:endParaRPr lang="de-DE" dirty="0"/>
          </a:p>
        </p:txBody>
      </p:sp>
      <p:sp>
        <p:nvSpPr>
          <p:cNvPr id="8" name="Titel 1"/>
          <p:cNvSpPr txBox="1">
            <a:spLocks/>
          </p:cNvSpPr>
          <p:nvPr/>
        </p:nvSpPr>
        <p:spPr>
          <a:xfrm>
            <a:off x="818349" y="540918"/>
            <a:ext cx="3848767" cy="493387"/>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en-US" sz="3600" dirty="0"/>
              <a:t>Accommodation</a:t>
            </a:r>
          </a:p>
        </p:txBody>
      </p:sp>
      <p:sp>
        <p:nvSpPr>
          <p:cNvPr id="9" name="Textfeld 8"/>
          <p:cNvSpPr txBox="1"/>
          <p:nvPr/>
        </p:nvSpPr>
        <p:spPr>
          <a:xfrm>
            <a:off x="258726" y="5094599"/>
            <a:ext cx="4132149" cy="1697919"/>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endParaRPr lang="en-US" dirty="0"/>
          </a:p>
          <a:p>
            <a:endParaRPr lang="en-US" dirty="0"/>
          </a:p>
          <a:p>
            <a:pPr marL="0" indent="0">
              <a:buNone/>
            </a:pPr>
            <a:endParaRPr lang="en-US" dirty="0"/>
          </a:p>
        </p:txBody>
      </p:sp>
      <p:sp>
        <p:nvSpPr>
          <p:cNvPr id="10" name="Textfeld 9"/>
          <p:cNvSpPr txBox="1"/>
          <p:nvPr/>
        </p:nvSpPr>
        <p:spPr>
          <a:xfrm>
            <a:off x="4667116" y="1412875"/>
            <a:ext cx="4109736" cy="2269316"/>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r>
              <a:rPr lang="en-US" dirty="0"/>
              <a:t>International students live together in our International House</a:t>
            </a:r>
          </a:p>
          <a:p>
            <a:pPr marL="0" indent="0">
              <a:buNone/>
            </a:pPr>
            <a:endParaRPr lang="en-US" dirty="0"/>
          </a:p>
          <a:p>
            <a:r>
              <a:rPr lang="en-US" dirty="0"/>
              <a:t>Fully equipped kitchen, bathrooms &amp; shared facilities</a:t>
            </a:r>
          </a:p>
          <a:p>
            <a:pPr marL="0" indent="0">
              <a:buNone/>
            </a:pPr>
            <a:endParaRPr lang="en-US" dirty="0"/>
          </a:p>
          <a:p>
            <a:r>
              <a:rPr lang="en-US" dirty="0"/>
              <a:t>Walking distance of campus, town center, shops, restaurants and station</a:t>
            </a:r>
          </a:p>
        </p:txBody>
      </p:sp>
      <p:sp>
        <p:nvSpPr>
          <p:cNvPr id="12" name="Textfeld 11"/>
          <p:cNvSpPr txBox="1"/>
          <p:nvPr/>
        </p:nvSpPr>
        <p:spPr>
          <a:xfrm>
            <a:off x="776249" y="3712695"/>
            <a:ext cx="5898619" cy="444466"/>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marL="0" indent="0">
              <a:buNone/>
            </a:pPr>
            <a:endParaRPr lang="en-US" dirty="0"/>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374" y="1566171"/>
            <a:ext cx="4138315" cy="3103737"/>
          </a:xfrm>
          <a:prstGeom prst="rect">
            <a:avLst/>
          </a:prstGeom>
          <a:noFill/>
          <a:ln w="19050">
            <a:solidFill>
              <a:schemeClr val="accent1"/>
            </a:solidFill>
            <a:miter lim="800000"/>
            <a:headEnd/>
            <a:tailEnd/>
          </a:ln>
        </p:spPr>
      </p:pic>
      <p:pic>
        <p:nvPicPr>
          <p:cNvPr id="14" name="Grafik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68595">
            <a:off x="3232935" y="4249716"/>
            <a:ext cx="3008672" cy="2005781"/>
          </a:xfrm>
          <a:prstGeom prst="rect">
            <a:avLst/>
          </a:prstGeom>
          <a:noFill/>
          <a:ln w="19050">
            <a:solidFill>
              <a:schemeClr val="accent1"/>
            </a:solidFill>
            <a:miter lim="800000"/>
            <a:headEnd/>
            <a:tailEnd/>
          </a:ln>
        </p:spPr>
      </p:pic>
      <p:pic>
        <p:nvPicPr>
          <p:cNvPr id="13" name="Grafik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767317">
            <a:off x="5959120" y="4471662"/>
            <a:ext cx="2508314" cy="1881236"/>
          </a:xfrm>
          <a:prstGeom prst="rect">
            <a:avLst/>
          </a:prstGeom>
          <a:noFill/>
          <a:ln w="19050">
            <a:solidFill>
              <a:schemeClr val="accent1"/>
            </a:solidFill>
            <a:miter lim="800000"/>
            <a:headEnd/>
            <a:tailEnd/>
          </a:ln>
        </p:spPr>
      </p:pic>
      <p:sp>
        <p:nvSpPr>
          <p:cNvPr id="15" name="Textfeld 14"/>
          <p:cNvSpPr txBox="1"/>
          <p:nvPr/>
        </p:nvSpPr>
        <p:spPr>
          <a:xfrm>
            <a:off x="575954" y="4951220"/>
            <a:ext cx="2056463" cy="1019905"/>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marL="0" indent="0">
              <a:buNone/>
            </a:pPr>
            <a:r>
              <a:rPr lang="en-US" dirty="0"/>
              <a:t>Monthly rent: </a:t>
            </a:r>
          </a:p>
          <a:p>
            <a:pPr marL="0" indent="0">
              <a:buNone/>
            </a:pPr>
            <a:r>
              <a:rPr lang="en-US" dirty="0"/>
              <a:t>215-300€ </a:t>
            </a:r>
          </a:p>
          <a:p>
            <a:pPr marL="0" indent="0">
              <a:buNone/>
            </a:pPr>
            <a:r>
              <a:rPr lang="en-US" dirty="0"/>
              <a:t>including all bills</a:t>
            </a:r>
          </a:p>
          <a:p>
            <a:pPr marL="0" indent="0">
              <a:buNone/>
            </a:pPr>
            <a:endParaRPr lang="en-US" dirty="0"/>
          </a:p>
        </p:txBody>
      </p:sp>
    </p:spTree>
    <p:extLst>
      <p:ext uri="{BB962C8B-B14F-4D97-AF65-F5344CB8AC3E}">
        <p14:creationId xmlns:p14="http://schemas.microsoft.com/office/powerpoint/2010/main" val="196481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21600000">
            <a:off x="1253711" y="700479"/>
            <a:ext cx="5952394" cy="257175"/>
          </a:xfrm>
          <a:prstGeom prst="rect">
            <a:avLst/>
          </a:prstGeom>
        </p:spPr>
        <p:txBody>
          <a:bodyPr lIns="0" tIns="29160" rIns="0" bIns="0" rtlCol="0" anchor="t"/>
          <a:lstStyle/>
          <a:p>
            <a:pPr>
              <a:lnSpc>
                <a:spcPts val="2025"/>
              </a:lnSpc>
            </a:pPr>
            <a:r>
              <a:rPr lang="en-US" sz="3600" dirty="0">
                <a:latin typeface="+mj-lt"/>
                <a:ea typeface="+mj-ea"/>
                <a:cs typeface="+mj-cs"/>
              </a:rPr>
              <a:t>In</a:t>
            </a:r>
            <a:r>
              <a:rPr lang="en-US" sz="3600" b="1" dirty="0">
                <a:solidFill>
                  <a:srgbClr val="830404">
                    <a:alpha val="100000"/>
                  </a:srgbClr>
                </a:solidFill>
                <a:latin typeface="+mj-lt"/>
              </a:rPr>
              <a:t> </a:t>
            </a:r>
            <a:r>
              <a:rPr lang="en-US" sz="3600" dirty="0">
                <a:latin typeface="+mj-lt"/>
                <a:ea typeface="+mj-ea"/>
                <a:cs typeface="+mj-cs"/>
              </a:rPr>
              <a:t>the</a:t>
            </a:r>
            <a:r>
              <a:rPr lang="en-US" sz="3600" b="1" dirty="0">
                <a:solidFill>
                  <a:srgbClr val="830404">
                    <a:alpha val="100000"/>
                  </a:srgbClr>
                </a:solidFill>
                <a:latin typeface="+mj-lt"/>
              </a:rPr>
              <a:t> </a:t>
            </a:r>
            <a:r>
              <a:rPr lang="en-US" sz="3600" dirty="0">
                <a:latin typeface="+mj-lt"/>
                <a:ea typeface="+mj-ea"/>
                <a:cs typeface="+mj-cs"/>
              </a:rPr>
              <a:t>area</a:t>
            </a:r>
            <a:r>
              <a:rPr lang="en-US" sz="3600" b="1" dirty="0">
                <a:solidFill>
                  <a:srgbClr val="830404">
                    <a:alpha val="100000"/>
                  </a:srgbClr>
                </a:solidFill>
                <a:latin typeface="+mj-lt"/>
              </a:rPr>
              <a:t> </a:t>
            </a:r>
            <a:r>
              <a:rPr lang="en-US" sz="3600" dirty="0">
                <a:latin typeface="+mj-lt"/>
                <a:ea typeface="+mj-ea"/>
                <a:cs typeface="+mj-cs"/>
              </a:rPr>
              <a:t>and</a:t>
            </a:r>
            <a:r>
              <a:rPr lang="en-US" sz="3600" b="1" dirty="0">
                <a:solidFill>
                  <a:srgbClr val="830404">
                    <a:alpha val="100000"/>
                  </a:srgbClr>
                </a:solidFill>
                <a:latin typeface="+mj-lt"/>
              </a:rPr>
              <a:t> </a:t>
            </a:r>
            <a:r>
              <a:rPr lang="en-US" sz="3600" dirty="0">
                <a:latin typeface="+mj-lt"/>
                <a:ea typeface="+mj-ea"/>
                <a:cs typeface="+mj-cs"/>
              </a:rPr>
              <a:t>beyond...</a:t>
            </a:r>
          </a:p>
        </p:txBody>
      </p:sp>
      <p:sp>
        <p:nvSpPr>
          <p:cNvPr id="3" name="TextBox 3"/>
          <p:cNvSpPr txBox="1"/>
          <p:nvPr/>
        </p:nvSpPr>
        <p:spPr>
          <a:xfrm rot="21600000">
            <a:off x="1265237" y="1140832"/>
            <a:ext cx="7215187" cy="1061987"/>
          </a:xfrm>
          <a:prstGeom prst="rect">
            <a:avLst/>
          </a:prstGeom>
        </p:spPr>
        <p:txBody>
          <a:bodyPr lIns="0" tIns="12960" rIns="0" bIns="0" rtlCol="0" anchor="t"/>
          <a:lstStyle/>
          <a:p>
            <a:r>
              <a:rPr lang="en-US" sz="1600" dirty="0">
                <a:solidFill>
                  <a:srgbClr val="5F6666">
                    <a:alpha val="100000"/>
                  </a:srgbClr>
                </a:solidFill>
                <a:latin typeface="+mn-lt"/>
              </a:rPr>
              <a:t>There's so much to do within a short distance of Mosbach that you'll never be bored.</a:t>
            </a:r>
          </a:p>
          <a:p>
            <a:endParaRPr lang="en-US" sz="1600" dirty="0">
              <a:solidFill>
                <a:srgbClr val="5F6666">
                  <a:alpha val="100000"/>
                </a:srgbClr>
              </a:solidFill>
              <a:latin typeface="+mn-lt"/>
            </a:endParaRPr>
          </a:p>
          <a:p>
            <a:r>
              <a:rPr lang="en-US" sz="1600" dirty="0">
                <a:solidFill>
                  <a:srgbClr val="5F6666">
                    <a:alpha val="100000"/>
                  </a:srgbClr>
                </a:solidFill>
                <a:latin typeface="+mn-lt"/>
              </a:rPr>
              <a:t>Get a rail or </a:t>
            </a:r>
            <a:r>
              <a:rPr lang="en-US" sz="1600" dirty="0" err="1">
                <a:solidFill>
                  <a:srgbClr val="5F6666">
                    <a:alpha val="100000"/>
                  </a:srgbClr>
                </a:solidFill>
                <a:latin typeface="+mn-lt"/>
              </a:rPr>
              <a:t>Flixbus</a:t>
            </a:r>
            <a:r>
              <a:rPr lang="en-US" sz="1600" dirty="0">
                <a:solidFill>
                  <a:srgbClr val="5F6666">
                    <a:alpha val="100000"/>
                  </a:srgbClr>
                </a:solidFill>
                <a:latin typeface="+mn-lt"/>
              </a:rPr>
              <a:t> card to get discount fares and, with budget airlines flying from Stuttgart airport, you can easily travel throughout Germany and Europe on weekends.</a:t>
            </a:r>
          </a:p>
        </p:txBody>
      </p:sp>
      <p:pic>
        <p:nvPicPr>
          <p:cNvPr id="4" name="Picture 4"/>
          <p:cNvPicPr>
            <a:picLocks noChangeAspect="1"/>
          </p:cNvPicPr>
          <p:nvPr/>
        </p:nvPicPr>
        <p:blipFill>
          <a:blip r:embed="rId2">
            <a:alphaModFix/>
          </a:blip>
          <a:srcRect/>
          <a:stretch>
            <a:fillRect/>
          </a:stretch>
        </p:blipFill>
        <p:spPr>
          <a:xfrm rot="21600000">
            <a:off x="1308442" y="2571148"/>
            <a:ext cx="5989122" cy="495693"/>
          </a:xfrm>
          <a:prstGeom prst="rect">
            <a:avLst/>
          </a:prstGeom>
        </p:spPr>
      </p:pic>
      <p:pic>
        <p:nvPicPr>
          <p:cNvPr id="5" name="Picture 5"/>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a:off x="1221239" y="2424382"/>
            <a:ext cx="2467995" cy="3061525"/>
          </a:xfrm>
          <a:prstGeom prst="rect">
            <a:avLst/>
          </a:prstGeom>
        </p:spPr>
      </p:pic>
      <p:grpSp>
        <p:nvGrpSpPr>
          <p:cNvPr id="7" name="Group 7"/>
          <p:cNvGrpSpPr/>
          <p:nvPr/>
        </p:nvGrpSpPr>
        <p:grpSpPr>
          <a:xfrm rot="21267517">
            <a:off x="1460100" y="3253901"/>
            <a:ext cx="1987993" cy="1980580"/>
            <a:chOff x="335610" y="2786626"/>
            <a:chExt cx="2069698" cy="2106589"/>
          </a:xfrm>
        </p:grpSpPr>
        <p:sp>
          <p:nvSpPr>
            <p:cNvPr id="6" name="Freeform 6"/>
            <p:cNvSpPr/>
            <p:nvPr/>
          </p:nvSpPr>
          <p:spPr>
            <a:xfrm>
              <a:off x="335610" y="2786626"/>
              <a:ext cx="2069698" cy="2106589"/>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4" cstate="email">
                <a:alphaModFix/>
                <a:extLst>
                  <a:ext uri="{28A0092B-C50C-407E-A947-70E740481C1C}">
                    <a14:useLocalDpi xmlns:a14="http://schemas.microsoft.com/office/drawing/2010/main"/>
                  </a:ext>
                </a:extLst>
              </a:blip>
              <a:stretch>
                <a:fillRect/>
              </a:stretch>
            </a:blipFill>
          </p:spPr>
        </p:sp>
      </p:grpSp>
      <p:pic>
        <p:nvPicPr>
          <p:cNvPr id="8" name="Picture 8"/>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465648">
            <a:off x="3420879" y="2796852"/>
            <a:ext cx="2467995" cy="3061525"/>
          </a:xfrm>
          <a:prstGeom prst="rect">
            <a:avLst/>
          </a:prstGeom>
        </p:spPr>
      </p:pic>
      <p:pic>
        <p:nvPicPr>
          <p:cNvPr id="11" name="Picture 11"/>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rot="21217885">
            <a:off x="5633675" y="2385997"/>
            <a:ext cx="2401261" cy="2978741"/>
          </a:xfrm>
          <a:prstGeom prst="rect">
            <a:avLst/>
          </a:prstGeom>
        </p:spPr>
      </p:pic>
      <p:grpSp>
        <p:nvGrpSpPr>
          <p:cNvPr id="13" name="Group 13"/>
          <p:cNvGrpSpPr/>
          <p:nvPr/>
        </p:nvGrpSpPr>
        <p:grpSpPr>
          <a:xfrm rot="20885402">
            <a:off x="5897952" y="3191471"/>
            <a:ext cx="1934238" cy="1927024"/>
            <a:chOff x="4955857" y="2720225"/>
            <a:chExt cx="2013734" cy="2049626"/>
          </a:xfrm>
        </p:grpSpPr>
        <p:sp>
          <p:nvSpPr>
            <p:cNvPr id="12" name="Freeform 12"/>
            <p:cNvSpPr/>
            <p:nvPr/>
          </p:nvSpPr>
          <p:spPr>
            <a:xfrm>
              <a:off x="4955857" y="2720225"/>
              <a:ext cx="2013734" cy="2049626"/>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6" cstate="email">
                <a:alphaModFix/>
                <a:extLst>
                  <a:ext uri="{28A0092B-C50C-407E-A947-70E740481C1C}">
                    <a14:useLocalDpi xmlns:a14="http://schemas.microsoft.com/office/drawing/2010/main"/>
                  </a:ext>
                </a:extLst>
              </a:blip>
              <a:stretch>
                <a:fillRect/>
              </a:stretch>
            </a:blipFill>
          </p:spPr>
        </p:sp>
      </p:grpSp>
      <p:sp>
        <p:nvSpPr>
          <p:cNvPr id="14" name="TextBox 14"/>
          <p:cNvSpPr txBox="1"/>
          <p:nvPr/>
        </p:nvSpPr>
        <p:spPr>
          <a:xfrm rot="21277760">
            <a:off x="1599689" y="5268996"/>
            <a:ext cx="1781630" cy="125373"/>
          </a:xfrm>
          <a:prstGeom prst="rect">
            <a:avLst/>
          </a:prstGeom>
        </p:spPr>
        <p:txBody>
          <a:bodyPr lIns="0" tIns="12960" rIns="0" bIns="0" rtlCol="0" anchor="t"/>
          <a:lstStyle/>
          <a:p>
            <a:pPr>
              <a:lnSpc>
                <a:spcPts val="945"/>
              </a:lnSpc>
            </a:pPr>
            <a:r>
              <a:rPr lang="en-US" sz="945" dirty="0">
                <a:solidFill>
                  <a:srgbClr val="000000">
                    <a:alpha val="100000"/>
                  </a:srgbClr>
                </a:solidFill>
                <a:latin typeface="Lato"/>
              </a:rPr>
              <a:t>Heidelberg castle and old town</a:t>
            </a:r>
          </a:p>
        </p:txBody>
      </p:sp>
      <p:sp>
        <p:nvSpPr>
          <p:cNvPr id="15" name="TextBox 15"/>
          <p:cNvSpPr txBox="1"/>
          <p:nvPr/>
        </p:nvSpPr>
        <p:spPr>
          <a:xfrm rot="20887560">
            <a:off x="6196102" y="5065729"/>
            <a:ext cx="1983578" cy="125373"/>
          </a:xfrm>
          <a:prstGeom prst="rect">
            <a:avLst/>
          </a:prstGeom>
        </p:spPr>
        <p:txBody>
          <a:bodyPr lIns="0" tIns="12960" rIns="0" bIns="0" rtlCol="0" anchor="t"/>
          <a:lstStyle/>
          <a:p>
            <a:pPr>
              <a:lnSpc>
                <a:spcPts val="945"/>
              </a:lnSpc>
            </a:pPr>
            <a:r>
              <a:rPr lang="en-US" sz="945" dirty="0" err="1">
                <a:solidFill>
                  <a:srgbClr val="000000">
                    <a:alpha val="100000"/>
                  </a:srgbClr>
                </a:solidFill>
                <a:latin typeface="Lato"/>
              </a:rPr>
              <a:t>Würzburg</a:t>
            </a:r>
            <a:r>
              <a:rPr lang="en-US" sz="945" dirty="0">
                <a:solidFill>
                  <a:srgbClr val="000000">
                    <a:alpha val="100000"/>
                  </a:srgbClr>
                </a:solidFill>
                <a:latin typeface="Lato"/>
              </a:rPr>
              <a:t> with imposing residence</a:t>
            </a:r>
          </a:p>
        </p:txBody>
      </p:sp>
      <p:sp>
        <p:nvSpPr>
          <p:cNvPr id="16" name="TextBox 16"/>
          <p:cNvSpPr txBox="1"/>
          <p:nvPr/>
        </p:nvSpPr>
        <p:spPr>
          <a:xfrm rot="147589">
            <a:off x="3715816" y="5622925"/>
            <a:ext cx="1730602" cy="45719"/>
          </a:xfrm>
          <a:prstGeom prst="rect">
            <a:avLst/>
          </a:prstGeom>
        </p:spPr>
        <p:txBody>
          <a:bodyPr lIns="0" tIns="12960" rIns="0" bIns="0" rtlCol="0" anchor="t"/>
          <a:lstStyle/>
          <a:p>
            <a:pPr>
              <a:lnSpc>
                <a:spcPts val="945"/>
              </a:lnSpc>
            </a:pPr>
            <a:r>
              <a:rPr lang="en-US" sz="945" dirty="0">
                <a:solidFill>
                  <a:srgbClr val="000000">
                    <a:alpha val="100000"/>
                  </a:srgbClr>
                </a:solidFill>
                <a:latin typeface="Lato"/>
              </a:rPr>
              <a:t>Explore Neckar valley &amp; castles</a:t>
            </a:r>
          </a:p>
        </p:txBody>
      </p:sp>
      <p:sp>
        <p:nvSpPr>
          <p:cNvPr id="17" name="Fußzeilenplatzhalter 16"/>
          <p:cNvSpPr>
            <a:spLocks noGrp="1"/>
          </p:cNvSpPr>
          <p:nvPr>
            <p:ph type="ftr" sz="quarter" idx="3"/>
          </p:nvPr>
        </p:nvSpPr>
        <p:spPr/>
        <p:txBody>
          <a:bodyPr/>
          <a:lstStyle/>
          <a:p>
            <a:pPr algn="l"/>
            <a:r>
              <a:rPr lang="en-US"/>
              <a:t>IPE – International Program in Engineering 21-07-09</a:t>
            </a:r>
            <a:endParaRPr lang="de-DE" dirty="0"/>
          </a:p>
        </p:txBody>
      </p:sp>
      <p:grpSp>
        <p:nvGrpSpPr>
          <p:cNvPr id="19" name="Group 5"/>
          <p:cNvGrpSpPr/>
          <p:nvPr/>
        </p:nvGrpSpPr>
        <p:grpSpPr>
          <a:xfrm rot="159875">
            <a:off x="3645700" y="3625485"/>
            <a:ext cx="1938389" cy="1963192"/>
            <a:chOff x="318820" y="2827965"/>
            <a:chExt cx="2040218" cy="2076583"/>
          </a:xfrm>
        </p:grpSpPr>
        <p:sp>
          <p:nvSpPr>
            <p:cNvPr id="20" name="Freeform 4"/>
            <p:cNvSpPr/>
            <p:nvPr/>
          </p:nvSpPr>
          <p:spPr>
            <a:xfrm>
              <a:off x="318820" y="2827965"/>
              <a:ext cx="2040218" cy="2076583"/>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7" cstate="email">
                <a:alphaModFix/>
                <a:extLst>
                  <a:ext uri="{28A0092B-C50C-407E-A947-70E740481C1C}">
                    <a14:useLocalDpi xmlns:a14="http://schemas.microsoft.com/office/drawing/2010/main"/>
                  </a:ext>
                </a:extLst>
              </a:blip>
              <a:stretch>
                <a:fillRect/>
              </a:stretch>
            </a:blipFill>
          </p:spPr>
        </p:sp>
      </p:grpSp>
    </p:spTree>
    <p:extLst>
      <p:ext uri="{BB962C8B-B14F-4D97-AF65-F5344CB8AC3E}">
        <p14:creationId xmlns:p14="http://schemas.microsoft.com/office/powerpoint/2010/main" val="166758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p:cNvSpPr>
            <a:spLocks noGrp="1"/>
          </p:cNvSpPr>
          <p:nvPr>
            <p:ph type="title"/>
          </p:nvPr>
        </p:nvSpPr>
        <p:spPr>
          <a:xfrm>
            <a:off x="900055" y="337130"/>
            <a:ext cx="6614080" cy="720000"/>
          </a:xfrm>
        </p:spPr>
        <p:txBody>
          <a:bodyPr/>
          <a:lstStyle/>
          <a:p>
            <a:r>
              <a:rPr lang="en-US" sz="3600" dirty="0"/>
              <a:t>What are the benefits for you?</a:t>
            </a:r>
          </a:p>
        </p:txBody>
      </p:sp>
      <p:sp>
        <p:nvSpPr>
          <p:cNvPr id="13" name="Inhaltsplatzhalter 3"/>
          <p:cNvSpPr>
            <a:spLocks noGrp="1"/>
          </p:cNvSpPr>
          <p:nvPr>
            <p:ph idx="1"/>
          </p:nvPr>
        </p:nvSpPr>
        <p:spPr>
          <a:xfrm>
            <a:off x="603552" y="1203180"/>
            <a:ext cx="8117280" cy="4140000"/>
          </a:xfrm>
        </p:spPr>
        <p:txBody>
          <a:bodyPr vert="horz" lIns="36000" tIns="0" rIns="36000" bIns="0" rtlCol="0">
            <a:noAutofit/>
          </a:bodyPr>
          <a:lstStyle/>
          <a:p>
            <a:pPr marL="342900" indent="-342900">
              <a:lnSpc>
                <a:spcPct val="150000"/>
              </a:lnSpc>
              <a:buFont typeface="Wingdings" panose="05000000000000000000" pitchFamily="2" charset="2"/>
              <a:buChar char="ü"/>
            </a:pPr>
            <a:r>
              <a:rPr lang="en-US" sz="2000" dirty="0"/>
              <a:t>Prepare yourself for important global engineering topics</a:t>
            </a:r>
          </a:p>
          <a:p>
            <a:pPr marL="342900" indent="-342900">
              <a:lnSpc>
                <a:spcPct val="150000"/>
              </a:lnSpc>
              <a:buFont typeface="Wingdings" panose="05000000000000000000" pitchFamily="2" charset="2"/>
              <a:buChar char="ü"/>
            </a:pPr>
            <a:r>
              <a:rPr lang="en-US" sz="2000" dirty="0"/>
              <a:t>Work with and learn from student engineers from other disciplines</a:t>
            </a:r>
          </a:p>
          <a:p>
            <a:pPr marL="342900" indent="-342900">
              <a:lnSpc>
                <a:spcPct val="150000"/>
              </a:lnSpc>
              <a:buFont typeface="Wingdings" panose="05000000000000000000" pitchFamily="2" charset="2"/>
              <a:buChar char="ü"/>
            </a:pPr>
            <a:r>
              <a:rPr lang="en-US" sz="2000" dirty="0"/>
              <a:t>Become fluent in English</a:t>
            </a:r>
          </a:p>
          <a:p>
            <a:pPr marL="342900" indent="-342900">
              <a:lnSpc>
                <a:spcPct val="150000"/>
              </a:lnSpc>
              <a:buFont typeface="Wingdings" panose="05000000000000000000" pitchFamily="2" charset="2"/>
              <a:buChar char="ü"/>
            </a:pPr>
            <a:r>
              <a:rPr lang="en-US" sz="2000" dirty="0"/>
              <a:t>Build long-lasting friendships and connections all around the globe</a:t>
            </a:r>
          </a:p>
          <a:p>
            <a:pPr marL="342900" indent="-342900">
              <a:lnSpc>
                <a:spcPct val="150000"/>
              </a:lnSpc>
              <a:buFont typeface="Wingdings" panose="05000000000000000000" pitchFamily="2" charset="2"/>
              <a:buChar char="ü"/>
            </a:pPr>
            <a:r>
              <a:rPr lang="en-US" sz="2000" dirty="0"/>
              <a:t>Predetermined courses, arranged accommodation &amp; full support </a:t>
            </a:r>
            <a:br>
              <a:rPr lang="en-US" sz="2000" dirty="0"/>
            </a:br>
            <a:r>
              <a:rPr lang="en-US" sz="2000" dirty="0"/>
              <a:t>from our dedicated team on a small, friendly campus</a:t>
            </a:r>
          </a:p>
          <a:p>
            <a:pPr marL="342900" indent="-342900">
              <a:lnSpc>
                <a:spcPct val="150000"/>
              </a:lnSpc>
              <a:buFont typeface="Wingdings" panose="05000000000000000000" pitchFamily="2" charset="2"/>
              <a:buChar char="ü"/>
            </a:pPr>
            <a:r>
              <a:rPr lang="en-US" sz="2000" dirty="0"/>
              <a:t>Unique mix of study modules and excursions</a:t>
            </a:r>
          </a:p>
          <a:p>
            <a:pPr marL="342900" indent="-342900">
              <a:lnSpc>
                <a:spcPct val="150000"/>
              </a:lnSpc>
              <a:buFont typeface="Wingdings" panose="05000000000000000000" pitchFamily="2" charset="2"/>
              <a:buChar char="ü"/>
            </a:pPr>
            <a:endParaRPr lang="en-US" sz="2000" dirty="0"/>
          </a:p>
          <a:p>
            <a:pPr marL="342900" indent="-342900">
              <a:lnSpc>
                <a:spcPct val="150000"/>
              </a:lnSpc>
              <a:buFont typeface="Wingdings" panose="05000000000000000000" pitchFamily="2" charset="2"/>
              <a:buChar char="ü"/>
            </a:pPr>
            <a:endParaRPr lang="en-US" sz="2000" dirty="0"/>
          </a:p>
          <a:p>
            <a:pPr>
              <a:lnSpc>
                <a:spcPct val="150000"/>
              </a:lnSpc>
            </a:pPr>
            <a:endParaRPr lang="en-US" sz="2000" dirty="0"/>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111980" y="4161571"/>
            <a:ext cx="2169252" cy="1220204"/>
          </a:xfrm>
          <a:prstGeom prst="rect">
            <a:avLst/>
          </a:prstGeom>
          <a:noFill/>
          <a:ln w="19050">
            <a:solidFill>
              <a:schemeClr val="accent1"/>
            </a:solidFill>
            <a:miter lim="800000"/>
            <a:headEnd/>
            <a:tailEnd/>
          </a:ln>
        </p:spPr>
      </p:pic>
      <p:pic>
        <p:nvPicPr>
          <p:cNvPr id="9" name="Bild 1" descr="Bildergebnis für bilder mosbach">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5173280" y="4923333"/>
            <a:ext cx="2529365" cy="1446085"/>
          </a:xfrm>
          <a:prstGeom prst="rect">
            <a:avLst/>
          </a:prstGeom>
          <a:noFill/>
          <a:ln w="19050">
            <a:solidFill>
              <a:schemeClr val="accent1"/>
            </a:solidFill>
            <a:miter lim="800000"/>
            <a:headEnd/>
            <a:tailEnd/>
          </a:ln>
        </p:spPr>
      </p:pic>
      <p:pic>
        <p:nvPicPr>
          <p:cNvPr id="4" name="Grafik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544" y="4606310"/>
            <a:ext cx="2332105" cy="1526157"/>
          </a:xfrm>
          <a:prstGeom prst="rect">
            <a:avLst/>
          </a:prstGeom>
          <a:noFill/>
          <a:ln w="19050">
            <a:solidFill>
              <a:schemeClr val="accent1"/>
            </a:solidFill>
            <a:miter lim="800000"/>
            <a:headEnd/>
            <a:tailEnd/>
          </a:ln>
        </p:spPr>
      </p:pic>
      <p:pic>
        <p:nvPicPr>
          <p:cNvPr id="7" name="Grafik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7144" y="4606310"/>
            <a:ext cx="1435366" cy="1913821"/>
          </a:xfrm>
          <a:prstGeom prst="rect">
            <a:avLst/>
          </a:prstGeom>
          <a:noFill/>
          <a:ln w="19050">
            <a:solidFill>
              <a:schemeClr val="accent1"/>
            </a:solidFill>
            <a:miter lim="800000"/>
            <a:headEnd/>
            <a:tailEnd/>
          </a:ln>
        </p:spPr>
      </p:pic>
      <p:pic>
        <p:nvPicPr>
          <p:cNvPr id="12" name="Grafik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77760" y="5742"/>
            <a:ext cx="1847106" cy="1739674"/>
          </a:xfrm>
          <a:prstGeom prst="rect">
            <a:avLst/>
          </a:prstGeom>
        </p:spPr>
      </p:pic>
      <p:sp>
        <p:nvSpPr>
          <p:cNvPr id="2" name="Fußzeilenplatzhalter 1"/>
          <p:cNvSpPr>
            <a:spLocks noGrp="1"/>
          </p:cNvSpPr>
          <p:nvPr>
            <p:ph type="ftr" sz="quarter" idx="11"/>
          </p:nvPr>
        </p:nvSpPr>
        <p:spPr>
          <a:xfrm>
            <a:off x="783936" y="6337568"/>
            <a:ext cx="5934785" cy="365125"/>
          </a:xfrm>
        </p:spPr>
        <p:txBody>
          <a:bodyPr/>
          <a:lstStyle/>
          <a:p>
            <a:r>
              <a:rPr lang="en-US" dirty="0"/>
              <a:t>IPE – International Program in Engineering 21-07-09</a:t>
            </a:r>
            <a:endParaRPr lang="de-DE" dirty="0"/>
          </a:p>
        </p:txBody>
      </p:sp>
    </p:spTree>
    <p:extLst>
      <p:ext uri="{BB962C8B-B14F-4D97-AF65-F5344CB8AC3E}">
        <p14:creationId xmlns:p14="http://schemas.microsoft.com/office/powerpoint/2010/main" val="345764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C96A8-7EB9-49AF-8EF4-FD3AF0BE6615}"/>
              </a:ext>
            </a:extLst>
          </p:cNvPr>
          <p:cNvSpPr>
            <a:spLocks noGrp="1"/>
          </p:cNvSpPr>
          <p:nvPr>
            <p:ph type="title" idx="4294967295"/>
          </p:nvPr>
        </p:nvSpPr>
        <p:spPr>
          <a:xfrm>
            <a:off x="854864" y="546275"/>
            <a:ext cx="4504280" cy="720000"/>
          </a:xfrm>
        </p:spPr>
        <p:txBody>
          <a:bodyPr/>
          <a:lstStyle/>
          <a:p>
            <a:r>
              <a:rPr lang="de-DE" sz="3600" dirty="0" err="1"/>
              <a:t>Application</a:t>
            </a:r>
            <a:r>
              <a:rPr lang="de-DE" sz="3600" dirty="0"/>
              <a:t> </a:t>
            </a:r>
            <a:r>
              <a:rPr lang="de-DE" sz="3600" dirty="0" err="1"/>
              <a:t>Process</a:t>
            </a:r>
            <a:endParaRPr lang="en-US" sz="3600" dirty="0"/>
          </a:p>
        </p:txBody>
      </p:sp>
      <p:sp>
        <p:nvSpPr>
          <p:cNvPr id="3" name="Inhaltsplatzhalter 2">
            <a:extLst>
              <a:ext uri="{FF2B5EF4-FFF2-40B4-BE49-F238E27FC236}">
                <a16:creationId xmlns:a16="http://schemas.microsoft.com/office/drawing/2014/main" id="{0B19B87C-9325-4491-9F51-1B858744CEFC}"/>
              </a:ext>
            </a:extLst>
          </p:cNvPr>
          <p:cNvSpPr>
            <a:spLocks noGrp="1"/>
          </p:cNvSpPr>
          <p:nvPr>
            <p:ph idx="1"/>
          </p:nvPr>
        </p:nvSpPr>
        <p:spPr>
          <a:xfrm>
            <a:off x="857451" y="1520054"/>
            <a:ext cx="3774677" cy="1488050"/>
          </a:xfrm>
        </p:spPr>
        <p:txBody>
          <a:bodyPr/>
          <a:lstStyle/>
          <a:p>
            <a:pPr lvl="1" defTabSz="233363" eaLnBrk="0" fontAlgn="auto" hangingPunct="0">
              <a:buClr>
                <a:srgbClr val="858F95"/>
              </a:buClr>
            </a:pPr>
            <a:r>
              <a:rPr lang="en-US" dirty="0"/>
              <a:t>Nomination by 01 December</a:t>
            </a:r>
          </a:p>
          <a:p>
            <a:pPr lvl="1" defTabSz="233363" eaLnBrk="0" fontAlgn="auto" hangingPunct="0">
              <a:buClr>
                <a:srgbClr val="858F95"/>
              </a:buClr>
            </a:pPr>
            <a:r>
              <a:rPr lang="en-US" dirty="0"/>
              <a:t>Online Application by 15 December</a:t>
            </a:r>
          </a:p>
          <a:p>
            <a:pPr lvl="1" defTabSz="233363" eaLnBrk="0" fontAlgn="auto" hangingPunct="0">
              <a:buClr>
                <a:srgbClr val="858F95"/>
              </a:buClr>
            </a:pPr>
            <a:r>
              <a:rPr lang="en-US" dirty="0"/>
              <a:t>Admission Letter from DHBW  with further information on the program</a:t>
            </a:r>
          </a:p>
          <a:p>
            <a:pPr lvl="1" defTabSz="233363" eaLnBrk="0" fontAlgn="auto" hangingPunct="0">
              <a:buClr>
                <a:srgbClr val="858F95"/>
              </a:buClr>
            </a:pPr>
            <a:endParaRPr lang="en-US" dirty="0"/>
          </a:p>
          <a:p>
            <a:endParaRPr lang="en-US" dirty="0"/>
          </a:p>
        </p:txBody>
      </p:sp>
      <p:sp>
        <p:nvSpPr>
          <p:cNvPr id="4" name="Fußzeilenplatzhalter 3"/>
          <p:cNvSpPr>
            <a:spLocks noGrp="1"/>
          </p:cNvSpPr>
          <p:nvPr>
            <p:ph type="ftr" sz="quarter" idx="10"/>
          </p:nvPr>
        </p:nvSpPr>
        <p:spPr/>
        <p:txBody>
          <a:bodyPr/>
          <a:lstStyle/>
          <a:p>
            <a:pPr algn="l"/>
            <a:r>
              <a:rPr lang="en-US"/>
              <a:t>IPE – International Program in Engineering 21-07-09</a:t>
            </a:r>
            <a:endParaRPr lang="de-DE" dirty="0"/>
          </a:p>
        </p:txBody>
      </p:sp>
      <p:pic>
        <p:nvPicPr>
          <p:cNvPr id="9" name="Grafik 8">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361" y="3533666"/>
            <a:ext cx="4307748" cy="2396841"/>
          </a:xfrm>
          <a:prstGeom prst="rect">
            <a:avLst/>
          </a:prstGeom>
          <a:noFill/>
          <a:ln w="19050">
            <a:solidFill>
              <a:schemeClr val="accent1"/>
            </a:solidFill>
            <a:miter lim="800000"/>
            <a:headEnd/>
            <a:tailEnd/>
          </a:ln>
        </p:spPr>
      </p:pic>
      <p:sp>
        <p:nvSpPr>
          <p:cNvPr id="10" name="Textfeld 9"/>
          <p:cNvSpPr txBox="1"/>
          <p:nvPr/>
        </p:nvSpPr>
        <p:spPr>
          <a:xfrm>
            <a:off x="4632128" y="3729640"/>
            <a:ext cx="4434168" cy="2308324"/>
          </a:xfrm>
          <a:prstGeom prst="rect">
            <a:avLst/>
          </a:prstGeom>
          <a:noFill/>
        </p:spPr>
        <p:txBody>
          <a:bodyPr wrap="square" rtlCol="0">
            <a:spAutoFit/>
          </a:bodyPr>
          <a:lstStyle/>
          <a:p>
            <a:r>
              <a:rPr lang="en-US" sz="1600" dirty="0">
                <a:latin typeface="+mj-lt"/>
              </a:rPr>
              <a:t>For </a:t>
            </a:r>
            <a:r>
              <a:rPr lang="en-US" sz="1600" b="1" dirty="0">
                <a:solidFill>
                  <a:srgbClr val="FF0000"/>
                </a:solidFill>
                <a:latin typeface="+mj-lt"/>
              </a:rPr>
              <a:t>more information on our International Programs</a:t>
            </a:r>
            <a:r>
              <a:rPr lang="en-US" sz="1600" dirty="0">
                <a:latin typeface="+mj-lt"/>
              </a:rPr>
              <a:t>, check out the </a:t>
            </a:r>
            <a:r>
              <a:rPr lang="en-US" sz="1600" dirty="0">
                <a:latin typeface="+mj-lt"/>
                <a:hlinkClick r:id="rId5"/>
              </a:rPr>
              <a:t>website</a:t>
            </a:r>
            <a:r>
              <a:rPr lang="en-US" sz="1600" dirty="0">
                <a:latin typeface="+mj-lt"/>
              </a:rPr>
              <a:t>. </a:t>
            </a:r>
          </a:p>
          <a:p>
            <a:endParaRPr lang="en-US" sz="1600" dirty="0">
              <a:latin typeface="+mj-lt"/>
            </a:endParaRPr>
          </a:p>
          <a:p>
            <a:pPr marL="0" lvl="1"/>
            <a:r>
              <a:rPr lang="en-US" sz="1600" dirty="0">
                <a:latin typeface="+mj-lt"/>
              </a:rPr>
              <a:t>For </a:t>
            </a:r>
            <a:r>
              <a:rPr lang="en-US" sz="1600" b="1" dirty="0">
                <a:solidFill>
                  <a:srgbClr val="FF0000"/>
                </a:solidFill>
                <a:latin typeface="+mj-lt"/>
              </a:rPr>
              <a:t>general information for exchange students</a:t>
            </a:r>
            <a:r>
              <a:rPr lang="en-US" sz="1600" dirty="0">
                <a:latin typeface="+mj-lt"/>
              </a:rPr>
              <a:t>, go to </a:t>
            </a:r>
            <a:r>
              <a:rPr lang="en-US" sz="1600" dirty="0">
                <a:latin typeface="Generis Sans Com" panose="020B0506040503020204" pitchFamily="34" charset="0"/>
                <a:hlinkClick r:id="rId6"/>
              </a:rPr>
              <a:t>www.mosbach.dhbw.de/exchange-students</a:t>
            </a:r>
            <a:endParaRPr lang="en-US" sz="1600" dirty="0">
              <a:latin typeface="Generis Sans Com" panose="020B0506040503020204" pitchFamily="34" charset="0"/>
            </a:endParaRPr>
          </a:p>
          <a:p>
            <a:pPr marL="0" lvl="1"/>
            <a:endParaRPr lang="en-US" sz="1600" dirty="0">
              <a:latin typeface="Generis Sans Com" panose="020B0506040503020204" pitchFamily="34" charset="0"/>
            </a:endParaRPr>
          </a:p>
          <a:p>
            <a:pPr marL="0" lvl="1"/>
            <a:r>
              <a:rPr lang="de-DE" sz="1600" dirty="0">
                <a:latin typeface="+mj-lt"/>
              </a:rPr>
              <a:t>Watch our IPB </a:t>
            </a:r>
            <a:r>
              <a:rPr lang="de-DE" sz="1600" b="1" dirty="0">
                <a:solidFill>
                  <a:srgbClr val="FF0000"/>
                </a:solidFill>
                <a:latin typeface="+mj-lt"/>
              </a:rPr>
              <a:t>video</a:t>
            </a:r>
            <a:r>
              <a:rPr lang="de-DE" sz="1600" dirty="0">
                <a:latin typeface="+mj-lt"/>
              </a:rPr>
              <a:t> on </a:t>
            </a:r>
            <a:r>
              <a:rPr lang="de-DE" sz="1600" dirty="0">
                <a:latin typeface="+mj-lt"/>
                <a:hlinkClick r:id="rId3"/>
              </a:rPr>
              <a:t>YouTube</a:t>
            </a:r>
            <a:r>
              <a:rPr lang="de-DE" sz="1600" dirty="0">
                <a:latin typeface="+mj-lt"/>
              </a:rPr>
              <a:t> </a:t>
            </a:r>
            <a:r>
              <a:rPr lang="de-DE" sz="1600" dirty="0" err="1">
                <a:latin typeface="+mj-lt"/>
              </a:rPr>
              <a:t>made</a:t>
            </a:r>
            <a:r>
              <a:rPr lang="de-DE" sz="1600" dirty="0">
                <a:latin typeface="+mj-lt"/>
              </a:rPr>
              <a:t> by </a:t>
            </a:r>
            <a:r>
              <a:rPr lang="de-DE" sz="1600" dirty="0" err="1">
                <a:latin typeface="+mj-lt"/>
              </a:rPr>
              <a:t>one</a:t>
            </a:r>
            <a:r>
              <a:rPr lang="de-DE" sz="1600" dirty="0">
                <a:latin typeface="+mj-lt"/>
              </a:rPr>
              <a:t> of our </a:t>
            </a:r>
            <a:r>
              <a:rPr lang="de-DE" sz="1600" dirty="0" err="1">
                <a:latin typeface="+mj-lt"/>
              </a:rPr>
              <a:t>former</a:t>
            </a:r>
            <a:r>
              <a:rPr lang="de-DE" sz="1600" dirty="0">
                <a:latin typeface="+mj-lt"/>
              </a:rPr>
              <a:t> exchange students! </a:t>
            </a:r>
          </a:p>
        </p:txBody>
      </p:sp>
      <p:sp>
        <p:nvSpPr>
          <p:cNvPr id="11" name="Titel 1"/>
          <p:cNvSpPr txBox="1">
            <a:spLocks/>
          </p:cNvSpPr>
          <p:nvPr/>
        </p:nvSpPr>
        <p:spPr>
          <a:xfrm>
            <a:off x="4659694" y="3243435"/>
            <a:ext cx="4081596" cy="525562"/>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en-US" sz="3200" dirty="0"/>
              <a:t>More information</a:t>
            </a:r>
          </a:p>
        </p:txBody>
      </p:sp>
      <p:pic>
        <p:nvPicPr>
          <p:cNvPr id="6" name="Grafik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33409" y="493503"/>
            <a:ext cx="3507882" cy="2629825"/>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1056646773"/>
      </p:ext>
    </p:extLst>
  </p:cSld>
  <p:clrMapOvr>
    <a:masterClrMapping/>
  </p:clrMapOvr>
  <mc:AlternateContent xmlns:mc="http://schemas.openxmlformats.org/markup-compatibility/2006" xmlns:p14="http://schemas.microsoft.com/office/powerpoint/2010/main">
    <mc:Choice Requires="p14">
      <p:transition spd="slow" p14:dur="2000" advTm="21438"/>
    </mc:Choice>
    <mc:Fallback xmlns="">
      <p:transition spd="slow" advTm="214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930275" y="5232840"/>
            <a:ext cx="7739063" cy="841792"/>
          </a:xfrm>
          <a:prstGeom prst="rect">
            <a:avLst/>
          </a:prstGeom>
        </p:spPr>
        <p:txBody>
          <a:bodyPr/>
          <a:lstStyle/>
          <a:p>
            <a:pPr algn="ctr">
              <a:spcBef>
                <a:spcPts val="0"/>
              </a:spcBef>
              <a:spcAft>
                <a:spcPts val="0"/>
              </a:spcAft>
            </a:pPr>
            <a:r>
              <a:rPr lang="de-DE" sz="2400" dirty="0" err="1">
                <a:hlinkClick r:id="rId2"/>
              </a:rPr>
              <a:t>Any</a:t>
            </a:r>
            <a:r>
              <a:rPr lang="de-DE" sz="2400" dirty="0">
                <a:hlinkClick r:id="rId2"/>
              </a:rPr>
              <a:t> </a:t>
            </a:r>
            <a:r>
              <a:rPr lang="de-DE" sz="2400" dirty="0" err="1">
                <a:hlinkClick r:id="rId2"/>
              </a:rPr>
              <a:t>questions</a:t>
            </a:r>
            <a:r>
              <a:rPr lang="de-DE" sz="2400" dirty="0">
                <a:hlinkClick r:id="rId2"/>
              </a:rPr>
              <a:t>?</a:t>
            </a:r>
            <a:endParaRPr lang="de-DE" sz="1000" dirty="0">
              <a:hlinkClick r:id="rId2"/>
            </a:endParaRPr>
          </a:p>
          <a:p>
            <a:pPr algn="ctr">
              <a:spcBef>
                <a:spcPts val="0"/>
              </a:spcBef>
              <a:spcAft>
                <a:spcPts val="0"/>
              </a:spcAft>
            </a:pPr>
            <a:endParaRPr lang="de-DE" sz="1000" dirty="0">
              <a:hlinkClick r:id="rId2"/>
            </a:endParaRPr>
          </a:p>
          <a:p>
            <a:pPr algn="ctr">
              <a:spcBef>
                <a:spcPts val="0"/>
              </a:spcBef>
              <a:spcAft>
                <a:spcPts val="0"/>
              </a:spcAft>
            </a:pPr>
            <a:r>
              <a:rPr lang="de-DE" dirty="0" err="1">
                <a:hlinkClick r:id="rId2"/>
              </a:rPr>
              <a:t>You</a:t>
            </a:r>
            <a:r>
              <a:rPr lang="de-DE" dirty="0">
                <a:hlinkClick r:id="rId2"/>
              </a:rPr>
              <a:t> </a:t>
            </a:r>
            <a:r>
              <a:rPr lang="de-DE" dirty="0" err="1">
                <a:hlinkClick r:id="rId2"/>
              </a:rPr>
              <a:t>can</a:t>
            </a:r>
            <a:r>
              <a:rPr lang="de-DE" dirty="0">
                <a:hlinkClick r:id="rId2"/>
              </a:rPr>
              <a:t> also email </a:t>
            </a:r>
            <a:r>
              <a:rPr lang="de-DE" dirty="0" err="1">
                <a:hlinkClick r:id="rId2"/>
              </a:rPr>
              <a:t>us</a:t>
            </a:r>
            <a:r>
              <a:rPr lang="de-DE" dirty="0">
                <a:hlinkClick r:id="rId2"/>
              </a:rPr>
              <a:t> at </a:t>
            </a:r>
            <a:r>
              <a:rPr lang="de-DE" sz="1600" dirty="0">
                <a:hlinkClick r:id="rId2"/>
              </a:rPr>
              <a:t>IP-Mosbach@mosbach.dhbw.de</a:t>
            </a:r>
            <a:endParaRPr lang="de-DE" sz="1600" dirty="0"/>
          </a:p>
          <a:p>
            <a:pPr marL="285750" indent="-285750">
              <a:spcBef>
                <a:spcPts val="0"/>
              </a:spcBef>
              <a:spcAft>
                <a:spcPts val="0"/>
              </a:spcAft>
              <a:buFont typeface="Arial" panose="020B0604020202020204" pitchFamily="34" charset="0"/>
              <a:buChar char="•"/>
            </a:pPr>
            <a:endParaRPr lang="de-DE" u="sng" dirty="0"/>
          </a:p>
        </p:txBody>
      </p:sp>
      <p:sp>
        <p:nvSpPr>
          <p:cNvPr id="9" name="Rectangle 2"/>
          <p:cNvSpPr txBox="1">
            <a:spLocks noChangeArrowheads="1"/>
          </p:cNvSpPr>
          <p:nvPr/>
        </p:nvSpPr>
        <p:spPr>
          <a:xfrm>
            <a:off x="1026073" y="302344"/>
            <a:ext cx="7575551" cy="1021107"/>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algn="ctr" fontAlgn="auto">
              <a:spcAft>
                <a:spcPts val="0"/>
              </a:spcAft>
            </a:pPr>
            <a:r>
              <a:rPr lang="de-DE" sz="3600" dirty="0"/>
              <a:t>WE LOOK FORWARD TO RECEIVING YOUR APPLICATION </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4115" y="1509555"/>
            <a:ext cx="3519466" cy="3537181"/>
          </a:xfrm>
          <a:prstGeom prst="rect">
            <a:avLst/>
          </a:prstGeom>
          <a:noFill/>
          <a:ln w="19050">
            <a:solidFill>
              <a:schemeClr val="accent1"/>
            </a:solidFill>
            <a:miter lim="800000"/>
            <a:headEnd/>
            <a:tailEnd/>
          </a:ln>
        </p:spPr>
      </p:pic>
      <p:sp>
        <p:nvSpPr>
          <p:cNvPr id="3" name="Fußzeilenplatzhalter 2"/>
          <p:cNvSpPr>
            <a:spLocks noGrp="1"/>
          </p:cNvSpPr>
          <p:nvPr>
            <p:ph type="ftr" sz="quarter" idx="11"/>
          </p:nvPr>
        </p:nvSpPr>
        <p:spPr>
          <a:xfrm>
            <a:off x="861951" y="6357416"/>
            <a:ext cx="5934785" cy="365125"/>
          </a:xfrm>
        </p:spPr>
        <p:txBody>
          <a:bodyPr/>
          <a:lstStyle/>
          <a:p>
            <a:r>
              <a:rPr lang="en-US" dirty="0"/>
              <a:t>IPE – International Program in Engineering 21-07-09</a:t>
            </a:r>
            <a:endParaRPr lang="de-DE" dirty="0"/>
          </a:p>
        </p:txBody>
      </p:sp>
    </p:spTree>
    <p:extLst>
      <p:ext uri="{BB962C8B-B14F-4D97-AF65-F5344CB8AC3E}">
        <p14:creationId xmlns:p14="http://schemas.microsoft.com/office/powerpoint/2010/main" val="19184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email">
            <a:alphaModFix/>
            <a:extLst>
              <a:ext uri="{28A0092B-C50C-407E-A947-70E740481C1C}">
                <a14:useLocalDpi xmlns:a14="http://schemas.microsoft.com/office/drawing/2010/main"/>
              </a:ext>
            </a:extLst>
          </a:blip>
          <a:srcRect/>
          <a:stretch>
            <a:fillRect/>
          </a:stretch>
        </p:blipFill>
        <p:spPr>
          <a:xfrm rot="21600000">
            <a:off x="2228281" y="3305934"/>
            <a:ext cx="421988" cy="421988"/>
          </a:xfrm>
          <a:prstGeom prst="rect">
            <a:avLst/>
          </a:prstGeom>
        </p:spPr>
      </p:pic>
      <p:pic>
        <p:nvPicPr>
          <p:cNvPr id="11" name="Picture 11"/>
          <p:cNvPicPr>
            <a:picLocks noChangeAspect="1"/>
          </p:cNvPicPr>
          <p:nvPr/>
        </p:nvPicPr>
        <p:blipFill>
          <a:blip r:embed="rId2" cstate="email">
            <a:alphaModFix/>
            <a:extLst>
              <a:ext uri="{28A0092B-C50C-407E-A947-70E740481C1C}">
                <a14:useLocalDpi xmlns:a14="http://schemas.microsoft.com/office/drawing/2010/main"/>
              </a:ext>
            </a:extLst>
          </a:blip>
          <a:srcRect/>
          <a:stretch>
            <a:fillRect/>
          </a:stretch>
        </p:blipFill>
        <p:spPr>
          <a:xfrm rot="21600000">
            <a:off x="4126804" y="3305912"/>
            <a:ext cx="421988" cy="421988"/>
          </a:xfrm>
          <a:prstGeom prst="rect">
            <a:avLst/>
          </a:prstGeom>
        </p:spPr>
      </p:pic>
      <p:pic>
        <p:nvPicPr>
          <p:cNvPr id="14" name="Picture 14"/>
          <p:cNvPicPr>
            <a:picLocks noChangeAspect="1"/>
          </p:cNvPicPr>
          <p:nvPr/>
        </p:nvPicPr>
        <p:blipFill>
          <a:blip r:embed="rId2" cstate="email">
            <a:alphaModFix/>
            <a:extLst>
              <a:ext uri="{28A0092B-C50C-407E-A947-70E740481C1C}">
                <a14:useLocalDpi xmlns:a14="http://schemas.microsoft.com/office/drawing/2010/main"/>
              </a:ext>
            </a:extLst>
          </a:blip>
          <a:srcRect/>
          <a:stretch>
            <a:fillRect/>
          </a:stretch>
        </p:blipFill>
        <p:spPr>
          <a:xfrm rot="21600000">
            <a:off x="6037248" y="3305890"/>
            <a:ext cx="421988" cy="421988"/>
          </a:xfrm>
          <a:prstGeom prst="rect">
            <a:avLst/>
          </a:prstGeom>
        </p:spPr>
      </p:pic>
      <p:grpSp>
        <p:nvGrpSpPr>
          <p:cNvPr id="24" name="Gruppieren 23"/>
          <p:cNvGrpSpPr/>
          <p:nvPr/>
        </p:nvGrpSpPr>
        <p:grpSpPr>
          <a:xfrm>
            <a:off x="859808" y="1504904"/>
            <a:ext cx="7740000" cy="4111163"/>
            <a:chOff x="1755934" y="2810779"/>
            <a:chExt cx="5632134" cy="2816717"/>
          </a:xfrm>
        </p:grpSpPr>
        <p:grpSp>
          <p:nvGrpSpPr>
            <p:cNvPr id="3" name="Group 3"/>
            <p:cNvGrpSpPr/>
            <p:nvPr/>
          </p:nvGrpSpPr>
          <p:grpSpPr>
            <a:xfrm rot="21600000">
              <a:off x="1755934" y="2810779"/>
              <a:ext cx="1824049" cy="2816717"/>
              <a:chOff x="681037" y="2170587"/>
              <a:chExt cx="2026721" cy="3129686"/>
            </a:xfrm>
          </p:grpSpPr>
          <p:sp>
            <p:nvSpPr>
              <p:cNvPr id="2" name="Freeform 2"/>
              <p:cNvSpPr/>
              <p:nvPr/>
            </p:nvSpPr>
            <p:spPr>
              <a:xfrm>
                <a:off x="681037" y="2170587"/>
                <a:ext cx="2026721" cy="312968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830404">
                  <a:alpha val="63000"/>
                </a:srgbClr>
              </a:solidFill>
            </p:spPr>
          </p:sp>
        </p:grpSp>
        <p:grpSp>
          <p:nvGrpSpPr>
            <p:cNvPr id="5" name="Group 5"/>
            <p:cNvGrpSpPr/>
            <p:nvPr/>
          </p:nvGrpSpPr>
          <p:grpSpPr>
            <a:xfrm rot="21600000">
              <a:off x="3659282" y="2810779"/>
              <a:ext cx="1824049" cy="2816717"/>
              <a:chOff x="2795868" y="2170587"/>
              <a:chExt cx="2026721" cy="3129686"/>
            </a:xfrm>
          </p:grpSpPr>
          <p:sp>
            <p:nvSpPr>
              <p:cNvPr id="4" name="Freeform 4"/>
              <p:cNvSpPr/>
              <p:nvPr/>
            </p:nvSpPr>
            <p:spPr>
              <a:xfrm>
                <a:off x="2795868" y="2170587"/>
                <a:ext cx="2026721" cy="312968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B0808">
                  <a:alpha val="10000"/>
                </a:srgbClr>
              </a:solidFill>
            </p:spPr>
          </p:sp>
        </p:grpSp>
        <p:grpSp>
          <p:nvGrpSpPr>
            <p:cNvPr id="7" name="Group 7"/>
            <p:cNvGrpSpPr/>
            <p:nvPr/>
          </p:nvGrpSpPr>
          <p:grpSpPr>
            <a:xfrm rot="21600000">
              <a:off x="5564019" y="2810779"/>
              <a:ext cx="1824049" cy="2816717"/>
              <a:chOff x="4912242" y="2170587"/>
              <a:chExt cx="2026721" cy="3129686"/>
            </a:xfrm>
          </p:grpSpPr>
          <p:sp>
            <p:nvSpPr>
              <p:cNvPr id="6" name="Freeform 6"/>
              <p:cNvSpPr/>
              <p:nvPr/>
            </p:nvSpPr>
            <p:spPr>
              <a:xfrm>
                <a:off x="4912242" y="2170587"/>
                <a:ext cx="2026721" cy="312968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B0808">
                  <a:alpha val="10000"/>
                </a:srgbClr>
              </a:solidFill>
            </p:spPr>
          </p:sp>
        </p:grpSp>
        <p:grpSp>
          <p:nvGrpSpPr>
            <p:cNvPr id="10" name="Group 10"/>
            <p:cNvGrpSpPr/>
            <p:nvPr/>
          </p:nvGrpSpPr>
          <p:grpSpPr>
            <a:xfrm rot="21600000">
              <a:off x="2033769" y="3111422"/>
              <a:ext cx="811012" cy="811012"/>
              <a:chOff x="989743" y="2504635"/>
              <a:chExt cx="901124" cy="901124"/>
            </a:xfrm>
          </p:grpSpPr>
          <p:sp>
            <p:nvSpPr>
              <p:cNvPr id="9" name="Freeform 9"/>
              <p:cNvSpPr/>
              <p:nvPr/>
            </p:nvSpPr>
            <p:spPr>
              <a:xfrm>
                <a:off x="989743" y="2504635"/>
                <a:ext cx="901124" cy="901124"/>
              </a:xfrm>
              <a:custGeom>
                <a:avLst/>
                <a:gdLst/>
                <a:ahLst/>
                <a:cxnLst/>
                <a:rect l="0" t="0" r="0" b="0"/>
                <a:pathLst>
                  <a:path w="302895" h="302895">
                    <a:moveTo>
                      <a:pt x="151448" y="105"/>
                    </a:moveTo>
                    <a:cubicBezTo>
                      <a:pt x="67780" y="105"/>
                      <a:pt x="0" y="67885"/>
                      <a:pt x="0" y="151476"/>
                    </a:cubicBezTo>
                    <a:cubicBezTo>
                      <a:pt x="0" y="235087"/>
                      <a:pt x="67780" y="302790"/>
                      <a:pt x="151448" y="302790"/>
                    </a:cubicBezTo>
                    <a:cubicBezTo>
                      <a:pt x="235058" y="302790"/>
                      <a:pt x="302905" y="235096"/>
                      <a:pt x="302905" y="151486"/>
                    </a:cubicBezTo>
                    <a:cubicBezTo>
                      <a:pt x="302895" y="67885"/>
                      <a:pt x="235048" y="105"/>
                      <a:pt x="151448" y="105"/>
                    </a:cubicBezTo>
                    <a:close/>
                  </a:path>
                </a:pathLst>
              </a:custGeom>
              <a:blipFill>
                <a:blip r:embed="rId3" cstate="email">
                  <a:alphaModFix/>
                  <a:extLst>
                    <a:ext uri="{28A0092B-C50C-407E-A947-70E740481C1C}">
                      <a14:useLocalDpi xmlns:a14="http://schemas.microsoft.com/office/drawing/2010/main"/>
                    </a:ext>
                  </a:extLst>
                </a:blip>
                <a:stretch>
                  <a:fillRect/>
                </a:stretch>
              </a:blipFill>
            </p:spPr>
          </p:sp>
        </p:grpSp>
        <p:grpSp>
          <p:nvGrpSpPr>
            <p:cNvPr id="13" name="Group 13"/>
            <p:cNvGrpSpPr/>
            <p:nvPr/>
          </p:nvGrpSpPr>
          <p:grpSpPr>
            <a:xfrm rot="21600000">
              <a:off x="3932292" y="3111400"/>
              <a:ext cx="811012" cy="811012"/>
              <a:chOff x="3099213" y="2504611"/>
              <a:chExt cx="901124" cy="901124"/>
            </a:xfrm>
          </p:grpSpPr>
          <p:sp>
            <p:nvSpPr>
              <p:cNvPr id="12" name="Freeform 12"/>
              <p:cNvSpPr/>
              <p:nvPr/>
            </p:nvSpPr>
            <p:spPr>
              <a:xfrm>
                <a:off x="3099213" y="2504611"/>
                <a:ext cx="901124" cy="901124"/>
              </a:xfrm>
              <a:custGeom>
                <a:avLst/>
                <a:gdLst/>
                <a:ahLst/>
                <a:cxnLst/>
                <a:rect l="0" t="0" r="0" b="0"/>
                <a:pathLst>
                  <a:path w="302895" h="302895">
                    <a:moveTo>
                      <a:pt x="151448" y="105"/>
                    </a:moveTo>
                    <a:cubicBezTo>
                      <a:pt x="67780" y="105"/>
                      <a:pt x="0" y="67885"/>
                      <a:pt x="0" y="151476"/>
                    </a:cubicBezTo>
                    <a:cubicBezTo>
                      <a:pt x="0" y="235087"/>
                      <a:pt x="67780" y="302790"/>
                      <a:pt x="151448" y="302790"/>
                    </a:cubicBezTo>
                    <a:cubicBezTo>
                      <a:pt x="235058" y="302790"/>
                      <a:pt x="302905" y="235096"/>
                      <a:pt x="302905" y="151486"/>
                    </a:cubicBezTo>
                    <a:cubicBezTo>
                      <a:pt x="302895" y="67885"/>
                      <a:pt x="235048" y="105"/>
                      <a:pt x="151448" y="105"/>
                    </a:cubicBezTo>
                    <a:close/>
                  </a:path>
                </a:pathLst>
              </a:custGeom>
              <a:blipFill>
                <a:blip r:embed="rId4" cstate="email">
                  <a:alphaModFix/>
                  <a:extLst>
                    <a:ext uri="{28A0092B-C50C-407E-A947-70E740481C1C}">
                      <a14:useLocalDpi xmlns:a14="http://schemas.microsoft.com/office/drawing/2010/main"/>
                    </a:ext>
                  </a:extLst>
                </a:blip>
                <a:stretch>
                  <a:fillRect/>
                </a:stretch>
              </a:blipFill>
            </p:spPr>
          </p:sp>
        </p:grpSp>
        <p:grpSp>
          <p:nvGrpSpPr>
            <p:cNvPr id="16" name="Group 16"/>
            <p:cNvGrpSpPr/>
            <p:nvPr/>
          </p:nvGrpSpPr>
          <p:grpSpPr>
            <a:xfrm rot="21600000">
              <a:off x="5842736" y="3111378"/>
              <a:ext cx="811012" cy="811012"/>
              <a:chOff x="5221928" y="2504587"/>
              <a:chExt cx="901124" cy="901124"/>
            </a:xfrm>
          </p:grpSpPr>
          <p:sp>
            <p:nvSpPr>
              <p:cNvPr id="15" name="Freeform 15"/>
              <p:cNvSpPr/>
              <p:nvPr/>
            </p:nvSpPr>
            <p:spPr>
              <a:xfrm>
                <a:off x="5221928" y="2504587"/>
                <a:ext cx="901124" cy="901124"/>
              </a:xfrm>
              <a:custGeom>
                <a:avLst/>
                <a:gdLst/>
                <a:ahLst/>
                <a:cxnLst/>
                <a:rect l="0" t="0" r="0" b="0"/>
                <a:pathLst>
                  <a:path w="302895" h="302895">
                    <a:moveTo>
                      <a:pt x="151448" y="105"/>
                    </a:moveTo>
                    <a:cubicBezTo>
                      <a:pt x="67780" y="105"/>
                      <a:pt x="0" y="67885"/>
                      <a:pt x="0" y="151476"/>
                    </a:cubicBezTo>
                    <a:cubicBezTo>
                      <a:pt x="0" y="235087"/>
                      <a:pt x="67780" y="302790"/>
                      <a:pt x="151448" y="302790"/>
                    </a:cubicBezTo>
                    <a:cubicBezTo>
                      <a:pt x="235058" y="302790"/>
                      <a:pt x="302905" y="235096"/>
                      <a:pt x="302905" y="151486"/>
                    </a:cubicBezTo>
                    <a:cubicBezTo>
                      <a:pt x="302895" y="67885"/>
                      <a:pt x="235048" y="105"/>
                      <a:pt x="151448" y="105"/>
                    </a:cubicBezTo>
                    <a:close/>
                  </a:path>
                </a:pathLst>
              </a:custGeom>
              <a:blipFill>
                <a:blip r:embed="rId5" cstate="email">
                  <a:alphaModFix/>
                  <a:extLst>
                    <a:ext uri="{28A0092B-C50C-407E-A947-70E740481C1C}">
                      <a14:useLocalDpi xmlns:a14="http://schemas.microsoft.com/office/drawing/2010/main"/>
                    </a:ext>
                  </a:extLst>
                </a:blip>
                <a:stretch>
                  <a:fillRect/>
                </a:stretch>
              </a:blipFill>
            </p:spPr>
          </p:sp>
        </p:grpSp>
        <p:sp>
          <p:nvSpPr>
            <p:cNvPr id="17" name="TextBox 17"/>
            <p:cNvSpPr txBox="1"/>
            <p:nvPr/>
          </p:nvSpPr>
          <p:spPr>
            <a:xfrm>
              <a:off x="2033771" y="4035329"/>
              <a:ext cx="1234270" cy="342900"/>
            </a:xfrm>
            <a:prstGeom prst="rect">
              <a:avLst/>
            </a:prstGeom>
          </p:spPr>
          <p:txBody>
            <a:bodyPr lIns="0" tIns="16200" rIns="0" bIns="0" rtlCol="0" anchor="t"/>
            <a:lstStyle/>
            <a:p>
              <a:pPr>
                <a:lnSpc>
                  <a:spcPts val="1517"/>
                </a:lnSpc>
              </a:pPr>
              <a:r>
                <a:rPr lang="en-US" sz="1400" b="1" spc="111" dirty="0">
                  <a:solidFill>
                    <a:srgbClr val="000000">
                      <a:alpha val="100000"/>
                    </a:srgbClr>
                  </a:solidFill>
                  <a:latin typeface="+mn-lt"/>
                </a:rPr>
                <a:t>Prof. Dr. Andreas Schramm </a:t>
              </a:r>
              <a:r>
                <a:rPr lang="en-US" sz="1400" b="1" spc="111" dirty="0">
                  <a:solidFill>
                    <a:srgbClr val="F36A5D">
                      <a:alpha val="100000"/>
                    </a:srgbClr>
                  </a:solidFill>
                  <a:latin typeface="+mn-lt"/>
                </a:rPr>
                <a:t>//</a:t>
              </a:r>
            </a:p>
          </p:txBody>
        </p:sp>
        <p:sp>
          <p:nvSpPr>
            <p:cNvPr id="18" name="TextBox 18"/>
            <p:cNvSpPr txBox="1"/>
            <p:nvPr/>
          </p:nvSpPr>
          <p:spPr>
            <a:xfrm>
              <a:off x="2033769" y="4520798"/>
              <a:ext cx="1276607" cy="1028700"/>
            </a:xfrm>
            <a:prstGeom prst="rect">
              <a:avLst/>
            </a:prstGeom>
          </p:spPr>
          <p:txBody>
            <a:bodyPr lIns="0" tIns="12960" rIns="0" bIns="0" rtlCol="0" anchor="t"/>
            <a:lstStyle/>
            <a:p>
              <a:pPr>
                <a:lnSpc>
                  <a:spcPts val="1620"/>
                </a:lnSpc>
              </a:pPr>
              <a:r>
                <a:rPr lang="en-US" sz="1400" dirty="0">
                  <a:solidFill>
                    <a:srgbClr val="000000">
                      <a:alpha val="100000"/>
                    </a:srgbClr>
                  </a:solidFill>
                  <a:latin typeface="+mn-lt"/>
                </a:rPr>
                <a:t>Head of IPE</a:t>
              </a:r>
            </a:p>
            <a:p>
              <a:pPr>
                <a:lnSpc>
                  <a:spcPts val="1620"/>
                </a:lnSpc>
              </a:pPr>
              <a:endParaRPr lang="en-US" sz="1400" dirty="0">
                <a:solidFill>
                  <a:srgbClr val="000000">
                    <a:alpha val="100000"/>
                  </a:srgbClr>
                </a:solidFill>
                <a:latin typeface="+mn-lt"/>
              </a:endParaRPr>
            </a:p>
            <a:p>
              <a:pPr>
                <a:lnSpc>
                  <a:spcPts val="1620"/>
                </a:lnSpc>
              </a:pPr>
              <a:r>
                <a:rPr lang="en-US" sz="1400" dirty="0">
                  <a:solidFill>
                    <a:srgbClr val="000000">
                      <a:alpha val="100000"/>
                    </a:srgbClr>
                  </a:solidFill>
                  <a:latin typeface="+mn-lt"/>
                </a:rPr>
                <a:t>Responsibilities:</a:t>
              </a:r>
            </a:p>
            <a:p>
              <a:pPr marL="114762" indent="-94509">
                <a:lnSpc>
                  <a:spcPts val="1620"/>
                </a:lnSpc>
                <a:buSzPct val="150000"/>
                <a:buFont typeface=""/>
                <a:buChar char="•"/>
              </a:pPr>
              <a:r>
                <a:rPr lang="en-US" sz="1400" dirty="0">
                  <a:solidFill>
                    <a:srgbClr val="000000">
                      <a:alpha val="100000"/>
                    </a:srgbClr>
                  </a:solidFill>
                  <a:latin typeface="+mn-lt"/>
                </a:rPr>
                <a:t>Program content, courses &amp; credits</a:t>
              </a:r>
            </a:p>
            <a:p>
              <a:pPr marL="114762" indent="-94509">
                <a:lnSpc>
                  <a:spcPts val="1620"/>
                </a:lnSpc>
                <a:buSzPct val="150000"/>
                <a:buFont typeface=""/>
                <a:buChar char="•"/>
              </a:pPr>
              <a:r>
                <a:rPr lang="en-US" sz="1400" dirty="0">
                  <a:solidFill>
                    <a:srgbClr val="000000">
                      <a:alpha val="100000"/>
                    </a:srgbClr>
                  </a:solidFill>
                  <a:latin typeface="+mn-lt"/>
                </a:rPr>
                <a:t>Lecturers</a:t>
              </a:r>
            </a:p>
          </p:txBody>
        </p:sp>
        <p:sp>
          <p:nvSpPr>
            <p:cNvPr id="19" name="TextBox 19"/>
            <p:cNvSpPr txBox="1"/>
            <p:nvPr/>
          </p:nvSpPr>
          <p:spPr>
            <a:xfrm>
              <a:off x="3939351" y="4035329"/>
              <a:ext cx="1234270" cy="187704"/>
            </a:xfrm>
            <a:prstGeom prst="rect">
              <a:avLst/>
            </a:prstGeom>
          </p:spPr>
          <p:txBody>
            <a:bodyPr lIns="0" tIns="16200" rIns="0" bIns="0" rtlCol="0" anchor="t"/>
            <a:lstStyle/>
            <a:p>
              <a:pPr>
                <a:lnSpc>
                  <a:spcPts val="1400"/>
                </a:lnSpc>
              </a:pPr>
              <a:r>
                <a:rPr lang="en-US" sz="1400" b="1" spc="111" dirty="0">
                  <a:solidFill>
                    <a:srgbClr val="000000">
                      <a:alpha val="100000"/>
                    </a:srgbClr>
                  </a:solidFill>
                  <a:latin typeface="+mn-lt"/>
                </a:rPr>
                <a:t>Jenni Loudon </a:t>
              </a:r>
              <a:r>
                <a:rPr lang="en-US" sz="1400" b="1" spc="111" dirty="0">
                  <a:solidFill>
                    <a:srgbClr val="F36A5D">
                      <a:alpha val="100000"/>
                    </a:srgbClr>
                  </a:solidFill>
                  <a:latin typeface="+mn-lt"/>
                </a:rPr>
                <a:t>//</a:t>
              </a:r>
            </a:p>
          </p:txBody>
        </p:sp>
        <p:sp>
          <p:nvSpPr>
            <p:cNvPr id="20" name="TextBox 20"/>
            <p:cNvSpPr txBox="1"/>
            <p:nvPr/>
          </p:nvSpPr>
          <p:spPr>
            <a:xfrm>
              <a:off x="3932292" y="4520798"/>
              <a:ext cx="1276607" cy="822960"/>
            </a:xfrm>
            <a:prstGeom prst="rect">
              <a:avLst/>
            </a:prstGeom>
          </p:spPr>
          <p:txBody>
            <a:bodyPr lIns="0" tIns="12960" rIns="0" bIns="0" rtlCol="0" anchor="t"/>
            <a:lstStyle/>
            <a:p>
              <a:pPr>
                <a:lnSpc>
                  <a:spcPts val="1620"/>
                </a:lnSpc>
              </a:pPr>
              <a:r>
                <a:rPr lang="en-US" sz="1400" dirty="0">
                  <a:solidFill>
                    <a:srgbClr val="000000">
                      <a:alpha val="100000"/>
                    </a:srgbClr>
                  </a:solidFill>
                  <a:latin typeface="+mn-lt"/>
                </a:rPr>
                <a:t>Administration</a:t>
              </a:r>
            </a:p>
            <a:p>
              <a:pPr>
                <a:lnSpc>
                  <a:spcPts val="1620"/>
                </a:lnSpc>
              </a:pPr>
              <a:endParaRPr lang="en-US" sz="1400" dirty="0">
                <a:solidFill>
                  <a:srgbClr val="000000">
                    <a:alpha val="100000"/>
                  </a:srgbClr>
                </a:solidFill>
                <a:latin typeface="+mn-lt"/>
              </a:endParaRPr>
            </a:p>
            <a:p>
              <a:pPr>
                <a:lnSpc>
                  <a:spcPts val="1620"/>
                </a:lnSpc>
              </a:pPr>
              <a:r>
                <a:rPr lang="en-US" sz="1400" dirty="0">
                  <a:solidFill>
                    <a:srgbClr val="000000">
                      <a:alpha val="100000"/>
                    </a:srgbClr>
                  </a:solidFill>
                  <a:latin typeface="+mn-lt"/>
                </a:rPr>
                <a:t>Responsibilities:</a:t>
              </a:r>
            </a:p>
            <a:p>
              <a:pPr marL="114762" indent="-94509">
                <a:lnSpc>
                  <a:spcPts val="1620"/>
                </a:lnSpc>
                <a:buSzPct val="150000"/>
                <a:buFont typeface=""/>
                <a:buChar char="•"/>
              </a:pPr>
              <a:r>
                <a:rPr lang="en-US" sz="1400" dirty="0">
                  <a:solidFill>
                    <a:srgbClr val="000000">
                      <a:alpha val="100000"/>
                    </a:srgbClr>
                  </a:solidFill>
                  <a:latin typeface="+mn-lt"/>
                </a:rPr>
                <a:t>Administration &amp; </a:t>
              </a:r>
              <a:r>
                <a:rPr lang="en-US" sz="1400" dirty="0" err="1">
                  <a:solidFill>
                    <a:srgbClr val="000000">
                      <a:alpha val="100000"/>
                    </a:srgbClr>
                  </a:solidFill>
                  <a:latin typeface="+mn-lt"/>
                </a:rPr>
                <a:t>organisation</a:t>
              </a:r>
              <a:r>
                <a:rPr lang="en-US" sz="1400" dirty="0">
                  <a:solidFill>
                    <a:srgbClr val="000000">
                      <a:alpha val="100000"/>
                    </a:srgbClr>
                  </a:solidFill>
                  <a:latin typeface="+mn-lt"/>
                </a:rPr>
                <a:t> of IPE</a:t>
              </a:r>
            </a:p>
          </p:txBody>
        </p:sp>
        <p:sp>
          <p:nvSpPr>
            <p:cNvPr id="21" name="TextBox 21"/>
            <p:cNvSpPr txBox="1"/>
            <p:nvPr/>
          </p:nvSpPr>
          <p:spPr>
            <a:xfrm>
              <a:off x="5842735" y="4035329"/>
              <a:ext cx="1234270" cy="187660"/>
            </a:xfrm>
            <a:prstGeom prst="rect">
              <a:avLst/>
            </a:prstGeom>
          </p:spPr>
          <p:txBody>
            <a:bodyPr lIns="0" tIns="16200" rIns="0" bIns="0" rtlCol="0" anchor="t"/>
            <a:lstStyle/>
            <a:p>
              <a:pPr>
                <a:lnSpc>
                  <a:spcPts val="1400"/>
                </a:lnSpc>
              </a:pPr>
              <a:r>
                <a:rPr lang="en-US" sz="1400" b="1" spc="111" dirty="0">
                  <a:solidFill>
                    <a:srgbClr val="000000">
                      <a:alpha val="100000"/>
                    </a:srgbClr>
                  </a:solidFill>
                  <a:latin typeface="+mn-lt"/>
                </a:rPr>
                <a:t>Verena Bauer </a:t>
              </a:r>
              <a:r>
                <a:rPr lang="en-US" sz="1400" b="1" spc="111" dirty="0">
                  <a:solidFill>
                    <a:srgbClr val="F36A5D">
                      <a:alpha val="100000"/>
                    </a:srgbClr>
                  </a:solidFill>
                  <a:latin typeface="+mn-lt"/>
                </a:rPr>
                <a:t>//</a:t>
              </a:r>
            </a:p>
          </p:txBody>
        </p:sp>
        <p:sp>
          <p:nvSpPr>
            <p:cNvPr id="22" name="TextBox 22"/>
            <p:cNvSpPr txBox="1"/>
            <p:nvPr/>
          </p:nvSpPr>
          <p:spPr>
            <a:xfrm>
              <a:off x="5786586" y="4518457"/>
              <a:ext cx="1276607" cy="1028700"/>
            </a:xfrm>
            <a:prstGeom prst="rect">
              <a:avLst/>
            </a:prstGeom>
          </p:spPr>
          <p:txBody>
            <a:bodyPr lIns="0" tIns="12960" rIns="0" bIns="0" rtlCol="0" anchor="t"/>
            <a:lstStyle/>
            <a:p>
              <a:pPr>
                <a:lnSpc>
                  <a:spcPts val="1620"/>
                </a:lnSpc>
              </a:pPr>
              <a:r>
                <a:rPr lang="en-US" sz="1400" dirty="0">
                  <a:solidFill>
                    <a:srgbClr val="000000">
                      <a:alpha val="100000"/>
                    </a:srgbClr>
                  </a:solidFill>
                  <a:latin typeface="+mn-lt"/>
                </a:rPr>
                <a:t>Administration</a:t>
              </a:r>
            </a:p>
            <a:p>
              <a:pPr>
                <a:lnSpc>
                  <a:spcPts val="1620"/>
                </a:lnSpc>
              </a:pPr>
              <a:endParaRPr lang="en-US" sz="1400" dirty="0">
                <a:solidFill>
                  <a:srgbClr val="000000">
                    <a:alpha val="100000"/>
                  </a:srgbClr>
                </a:solidFill>
                <a:latin typeface="+mn-lt"/>
              </a:endParaRPr>
            </a:p>
            <a:p>
              <a:pPr>
                <a:lnSpc>
                  <a:spcPts val="1620"/>
                </a:lnSpc>
              </a:pPr>
              <a:r>
                <a:rPr lang="en-US" sz="1400" dirty="0">
                  <a:solidFill>
                    <a:srgbClr val="000000">
                      <a:alpha val="100000"/>
                    </a:srgbClr>
                  </a:solidFill>
                  <a:latin typeface="+mn-lt"/>
                </a:rPr>
                <a:t>Responsibilities:</a:t>
              </a:r>
            </a:p>
            <a:p>
              <a:pPr marL="114762" indent="-94509">
                <a:lnSpc>
                  <a:spcPts val="1620"/>
                </a:lnSpc>
                <a:buSzPct val="150000"/>
                <a:buFont typeface=""/>
                <a:buChar char="•"/>
              </a:pPr>
              <a:r>
                <a:rPr lang="en-US" sz="1400" dirty="0">
                  <a:solidFill>
                    <a:srgbClr val="000000">
                      <a:alpha val="100000"/>
                    </a:srgbClr>
                  </a:solidFill>
                  <a:latin typeface="+mn-lt"/>
                </a:rPr>
                <a:t>Housing</a:t>
              </a:r>
            </a:p>
            <a:p>
              <a:pPr marL="114762" indent="-94509">
                <a:lnSpc>
                  <a:spcPts val="1620"/>
                </a:lnSpc>
                <a:buSzPct val="150000"/>
                <a:buFont typeface=""/>
                <a:buChar char="•"/>
              </a:pPr>
              <a:r>
                <a:rPr lang="en-US" sz="1400" dirty="0">
                  <a:solidFill>
                    <a:srgbClr val="000000">
                      <a:alpha val="100000"/>
                    </a:srgbClr>
                  </a:solidFill>
                  <a:latin typeface="+mn-lt"/>
                </a:rPr>
                <a:t>Excursions</a:t>
              </a:r>
            </a:p>
            <a:p>
              <a:pPr marL="114762" indent="-94509">
                <a:lnSpc>
                  <a:spcPts val="1620"/>
                </a:lnSpc>
                <a:buSzPct val="150000"/>
                <a:buFont typeface=""/>
                <a:buChar char="•"/>
              </a:pPr>
              <a:r>
                <a:rPr lang="en-US" sz="1400" dirty="0">
                  <a:solidFill>
                    <a:srgbClr val="000000">
                      <a:alpha val="100000"/>
                    </a:srgbClr>
                  </a:solidFill>
                  <a:latin typeface="+mn-lt"/>
                </a:rPr>
                <a:t>Budget</a:t>
              </a:r>
            </a:p>
          </p:txBody>
        </p:sp>
      </p:grpSp>
      <p:sp>
        <p:nvSpPr>
          <p:cNvPr id="23" name="Rectangle 4"/>
          <p:cNvSpPr txBox="1">
            <a:spLocks noChangeArrowheads="1"/>
          </p:cNvSpPr>
          <p:nvPr/>
        </p:nvSpPr>
        <p:spPr>
          <a:xfrm>
            <a:off x="859808" y="313892"/>
            <a:ext cx="7740000" cy="720000"/>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de-DE" sz="3600" dirty="0" err="1"/>
              <a:t>Introductions</a:t>
            </a:r>
            <a:r>
              <a:rPr lang="de-DE" sz="3600" dirty="0"/>
              <a:t> – The IPE Team</a:t>
            </a:r>
          </a:p>
        </p:txBody>
      </p:sp>
      <p:sp>
        <p:nvSpPr>
          <p:cNvPr id="25" name="Fußzeilenplatzhalter 24"/>
          <p:cNvSpPr>
            <a:spLocks noGrp="1"/>
          </p:cNvSpPr>
          <p:nvPr>
            <p:ph type="ftr" sz="quarter" idx="3"/>
          </p:nvPr>
        </p:nvSpPr>
        <p:spPr/>
        <p:txBody>
          <a:bodyPr/>
          <a:lstStyle/>
          <a:p>
            <a:pPr algn="l"/>
            <a:r>
              <a:rPr lang="en-US"/>
              <a:t>IPE – International Program in Engineering 21-07-09</a:t>
            </a:r>
            <a:endParaRPr lang="de-DE" dirty="0"/>
          </a:p>
        </p:txBody>
      </p:sp>
    </p:spTree>
    <p:extLst>
      <p:ext uri="{BB962C8B-B14F-4D97-AF65-F5344CB8AC3E}">
        <p14:creationId xmlns:p14="http://schemas.microsoft.com/office/powerpoint/2010/main" val="95487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59808" y="426413"/>
            <a:ext cx="7740000" cy="611997"/>
          </a:xfrm>
        </p:spPr>
        <p:txBody>
          <a:bodyPr/>
          <a:lstStyle/>
          <a:p>
            <a:pPr eaLnBrk="1" hangingPunct="1"/>
            <a:r>
              <a:rPr lang="en-GB" sz="3600" dirty="0">
                <a:solidFill>
                  <a:schemeClr val="tx2"/>
                </a:solidFill>
              </a:rPr>
              <a:t>DHBW Mosbach - Key Facts</a:t>
            </a:r>
          </a:p>
        </p:txBody>
      </p:sp>
      <p:sp>
        <p:nvSpPr>
          <p:cNvPr id="8196" name="Rectangle 3"/>
          <p:cNvSpPr>
            <a:spLocks noGrp="1" noChangeArrowheads="1"/>
          </p:cNvSpPr>
          <p:nvPr>
            <p:ph idx="1"/>
          </p:nvPr>
        </p:nvSpPr>
        <p:spPr>
          <a:xfrm>
            <a:off x="895244" y="1808980"/>
            <a:ext cx="4792312" cy="1908052"/>
          </a:xfrm>
        </p:spPr>
        <p:txBody>
          <a:bodyPr/>
          <a:lstStyle/>
          <a:p>
            <a:pPr lvl="1">
              <a:lnSpc>
                <a:spcPct val="125000"/>
              </a:lnSpc>
            </a:pPr>
            <a:r>
              <a:rPr lang="en-GB" dirty="0"/>
              <a:t>Founded in 1980 </a:t>
            </a:r>
          </a:p>
          <a:p>
            <a:pPr lvl="1">
              <a:lnSpc>
                <a:spcPct val="125000"/>
              </a:lnSpc>
            </a:pPr>
            <a:r>
              <a:rPr lang="en-GB" dirty="0"/>
              <a:t>Two campuses: </a:t>
            </a:r>
            <a:r>
              <a:rPr lang="en-GB" b="1" dirty="0">
                <a:solidFill>
                  <a:srgbClr val="FF0000"/>
                </a:solidFill>
              </a:rPr>
              <a:t>Mosbach</a:t>
            </a:r>
            <a:r>
              <a:rPr lang="en-GB" dirty="0"/>
              <a:t> and </a:t>
            </a:r>
            <a:r>
              <a:rPr lang="en-GB" b="1" dirty="0">
                <a:solidFill>
                  <a:srgbClr val="FF0000"/>
                </a:solidFill>
              </a:rPr>
              <a:t>Bad Mergentheim</a:t>
            </a:r>
          </a:p>
          <a:p>
            <a:pPr lvl="1">
              <a:lnSpc>
                <a:spcPct val="125000"/>
              </a:lnSpc>
            </a:pPr>
            <a:r>
              <a:rPr lang="en-GB" dirty="0">
                <a:sym typeface="Symbol" pitchFamily="18" charset="2"/>
              </a:rPr>
              <a:t>More than 20 undergraduate</a:t>
            </a:r>
            <a:r>
              <a:rPr lang="en-GB" dirty="0"/>
              <a:t> study degrees in two faculties</a:t>
            </a:r>
          </a:p>
          <a:p>
            <a:pPr lvl="1">
              <a:lnSpc>
                <a:spcPct val="125000"/>
              </a:lnSpc>
            </a:pPr>
            <a:r>
              <a:rPr lang="en-GB" dirty="0"/>
              <a:t>Currently </a:t>
            </a:r>
            <a:r>
              <a:rPr lang="en-GB" b="1" dirty="0">
                <a:solidFill>
                  <a:srgbClr val="FF0000"/>
                </a:solidFill>
              </a:rPr>
              <a:t>3,600 students </a:t>
            </a:r>
          </a:p>
          <a:p>
            <a:pPr marL="263525" indent="-263525" eaLnBrk="1" hangingPunct="1"/>
            <a:endParaRPr lang="en-GB" dirty="0"/>
          </a:p>
        </p:txBody>
      </p:sp>
      <p:pic>
        <p:nvPicPr>
          <p:cNvPr id="10" name="Inhaltsplatzhalter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7556" y="1484784"/>
            <a:ext cx="3110673" cy="4140200"/>
          </a:xfrm>
          <a:prstGeom prst="rect">
            <a:avLst/>
          </a:prstGeom>
        </p:spPr>
      </p:pic>
      <p:grpSp>
        <p:nvGrpSpPr>
          <p:cNvPr id="11" name="Gruppieren 10"/>
          <p:cNvGrpSpPr/>
          <p:nvPr/>
        </p:nvGrpSpPr>
        <p:grpSpPr>
          <a:xfrm>
            <a:off x="922342" y="4610440"/>
            <a:ext cx="2015455" cy="1563931"/>
            <a:chOff x="6444208" y="1791241"/>
            <a:chExt cx="2015455" cy="1563931"/>
          </a:xfrm>
        </p:grpSpPr>
        <p:pic>
          <p:nvPicPr>
            <p:cNvPr id="12" name="Grafik 1"/>
            <p:cNvPicPr>
              <a:picLocks noChangeAspect="1"/>
            </p:cNvPicPr>
            <p:nvPr/>
          </p:nvPicPr>
          <p:blipFill>
            <a:blip r:embed="rId4" r:link="rId5" cstate="email">
              <a:extLst>
                <a:ext uri="{28A0092B-C50C-407E-A947-70E740481C1C}">
                  <a14:useLocalDpi xmlns:a14="http://schemas.microsoft.com/office/drawing/2010/main"/>
                </a:ext>
              </a:extLst>
            </a:blip>
            <a:stretch>
              <a:fillRect/>
            </a:stretch>
          </p:blipFill>
          <p:spPr bwMode="auto">
            <a:xfrm>
              <a:off x="6513388" y="1791241"/>
              <a:ext cx="1946275" cy="129739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Textfeld 3"/>
            <p:cNvSpPr txBox="1">
              <a:spLocks noChangeArrowheads="1"/>
            </p:cNvSpPr>
            <p:nvPr/>
          </p:nvSpPr>
          <p:spPr bwMode="auto">
            <a:xfrm>
              <a:off x="6444208" y="3078173"/>
              <a:ext cx="1936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neris Sans Com" pitchFamily="34" charset="0"/>
                </a:defRPr>
              </a:lvl1pPr>
              <a:lvl2pPr marL="742950" indent="-285750">
                <a:defRPr sz="2000">
                  <a:solidFill>
                    <a:schemeClr val="tx1"/>
                  </a:solidFill>
                  <a:latin typeface="Generis Sans Com" pitchFamily="34" charset="0"/>
                </a:defRPr>
              </a:lvl2pPr>
              <a:lvl3pPr marL="1143000" indent="-228600">
                <a:defRPr sz="2000">
                  <a:solidFill>
                    <a:schemeClr val="tx1"/>
                  </a:solidFill>
                  <a:latin typeface="Generis Sans Com" pitchFamily="34" charset="0"/>
                </a:defRPr>
              </a:lvl3pPr>
              <a:lvl4pPr marL="1600200" indent="-228600">
                <a:defRPr sz="2000">
                  <a:solidFill>
                    <a:schemeClr val="tx1"/>
                  </a:solidFill>
                  <a:latin typeface="Generis Sans Com" pitchFamily="34" charset="0"/>
                </a:defRPr>
              </a:lvl4pPr>
              <a:lvl5pPr marL="2057400" indent="-228600">
                <a:defRPr sz="2000">
                  <a:solidFill>
                    <a:schemeClr val="tx1"/>
                  </a:solidFill>
                  <a:latin typeface="Generis Sans Com" pitchFamily="34" charset="0"/>
                </a:defRPr>
              </a:lvl5pPr>
              <a:lvl6pPr marL="2514600" indent="-228600" eaLnBrk="0" hangingPunct="0">
                <a:defRPr sz="2000">
                  <a:solidFill>
                    <a:schemeClr val="tx1"/>
                  </a:solidFill>
                  <a:latin typeface="Generis Sans Com" pitchFamily="34" charset="0"/>
                </a:defRPr>
              </a:lvl6pPr>
              <a:lvl7pPr marL="2971800" indent="-228600" eaLnBrk="0" hangingPunct="0">
                <a:defRPr sz="2000">
                  <a:solidFill>
                    <a:schemeClr val="tx1"/>
                  </a:solidFill>
                  <a:latin typeface="Generis Sans Com" pitchFamily="34" charset="0"/>
                </a:defRPr>
              </a:lvl7pPr>
              <a:lvl8pPr marL="3429000" indent="-228600" eaLnBrk="0" hangingPunct="0">
                <a:defRPr sz="2000">
                  <a:solidFill>
                    <a:schemeClr val="tx1"/>
                  </a:solidFill>
                  <a:latin typeface="Generis Sans Com" pitchFamily="34" charset="0"/>
                </a:defRPr>
              </a:lvl8pPr>
              <a:lvl9pPr marL="3886200" indent="-228600" eaLnBrk="0" hangingPunct="0">
                <a:defRPr sz="2000">
                  <a:solidFill>
                    <a:schemeClr val="tx1"/>
                  </a:solidFill>
                  <a:latin typeface="Generis Sans Com" pitchFamily="34" charset="0"/>
                </a:defRPr>
              </a:lvl9pPr>
            </a:lstStyle>
            <a:p>
              <a:r>
                <a:rPr lang="en-GB" altLang="de-DE" sz="1200" dirty="0">
                  <a:cs typeface="Arial" charset="0"/>
                </a:rPr>
                <a:t>Campus Mosbach</a:t>
              </a:r>
            </a:p>
          </p:txBody>
        </p:sp>
      </p:grpSp>
      <p:grpSp>
        <p:nvGrpSpPr>
          <p:cNvPr id="14" name="Gruppieren 13"/>
          <p:cNvGrpSpPr/>
          <p:nvPr/>
        </p:nvGrpSpPr>
        <p:grpSpPr>
          <a:xfrm>
            <a:off x="3563888" y="4610440"/>
            <a:ext cx="1990477" cy="1570160"/>
            <a:chOff x="6444208" y="3678564"/>
            <a:chExt cx="1990477" cy="1570160"/>
          </a:xfrm>
        </p:grpSpPr>
        <p:pic>
          <p:nvPicPr>
            <p:cNvPr id="15" name="Grafik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6494760" y="3678564"/>
              <a:ext cx="1939925" cy="1293161"/>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Textfeld 10"/>
            <p:cNvSpPr txBox="1">
              <a:spLocks noChangeArrowheads="1"/>
            </p:cNvSpPr>
            <p:nvPr/>
          </p:nvSpPr>
          <p:spPr bwMode="auto">
            <a:xfrm>
              <a:off x="6444208" y="4971725"/>
              <a:ext cx="1936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eneris Sans Com" pitchFamily="34" charset="0"/>
                </a:defRPr>
              </a:lvl1pPr>
              <a:lvl2pPr marL="742950" indent="-285750">
                <a:defRPr sz="2000">
                  <a:solidFill>
                    <a:schemeClr val="tx1"/>
                  </a:solidFill>
                  <a:latin typeface="Generis Sans Com" pitchFamily="34" charset="0"/>
                </a:defRPr>
              </a:lvl2pPr>
              <a:lvl3pPr marL="1143000" indent="-228600">
                <a:defRPr sz="2000">
                  <a:solidFill>
                    <a:schemeClr val="tx1"/>
                  </a:solidFill>
                  <a:latin typeface="Generis Sans Com" pitchFamily="34" charset="0"/>
                </a:defRPr>
              </a:lvl3pPr>
              <a:lvl4pPr marL="1600200" indent="-228600">
                <a:defRPr sz="2000">
                  <a:solidFill>
                    <a:schemeClr val="tx1"/>
                  </a:solidFill>
                  <a:latin typeface="Generis Sans Com" pitchFamily="34" charset="0"/>
                </a:defRPr>
              </a:lvl4pPr>
              <a:lvl5pPr marL="2057400" indent="-228600">
                <a:defRPr sz="2000">
                  <a:solidFill>
                    <a:schemeClr val="tx1"/>
                  </a:solidFill>
                  <a:latin typeface="Generis Sans Com" pitchFamily="34" charset="0"/>
                </a:defRPr>
              </a:lvl5pPr>
              <a:lvl6pPr marL="2514600" indent="-228600" eaLnBrk="0" hangingPunct="0">
                <a:defRPr sz="2000">
                  <a:solidFill>
                    <a:schemeClr val="tx1"/>
                  </a:solidFill>
                  <a:latin typeface="Generis Sans Com" pitchFamily="34" charset="0"/>
                </a:defRPr>
              </a:lvl6pPr>
              <a:lvl7pPr marL="2971800" indent="-228600" eaLnBrk="0" hangingPunct="0">
                <a:defRPr sz="2000">
                  <a:solidFill>
                    <a:schemeClr val="tx1"/>
                  </a:solidFill>
                  <a:latin typeface="Generis Sans Com" pitchFamily="34" charset="0"/>
                </a:defRPr>
              </a:lvl7pPr>
              <a:lvl8pPr marL="3429000" indent="-228600" eaLnBrk="0" hangingPunct="0">
                <a:defRPr sz="2000">
                  <a:solidFill>
                    <a:schemeClr val="tx1"/>
                  </a:solidFill>
                  <a:latin typeface="Generis Sans Com" pitchFamily="34" charset="0"/>
                </a:defRPr>
              </a:lvl8pPr>
              <a:lvl9pPr marL="3886200" indent="-228600" eaLnBrk="0" hangingPunct="0">
                <a:defRPr sz="2000">
                  <a:solidFill>
                    <a:schemeClr val="tx1"/>
                  </a:solidFill>
                  <a:latin typeface="Generis Sans Com" pitchFamily="34" charset="0"/>
                </a:defRPr>
              </a:lvl9pPr>
            </a:lstStyle>
            <a:p>
              <a:r>
                <a:rPr lang="en-GB" altLang="de-DE" sz="1200" dirty="0">
                  <a:cs typeface="Arial" charset="0"/>
                </a:rPr>
                <a:t>Campus Bad Mergentheim</a:t>
              </a:r>
            </a:p>
          </p:txBody>
        </p:sp>
      </p:grpSp>
      <p:sp>
        <p:nvSpPr>
          <p:cNvPr id="2" name="Fußzeilenplatzhalter 1"/>
          <p:cNvSpPr>
            <a:spLocks noGrp="1"/>
          </p:cNvSpPr>
          <p:nvPr>
            <p:ph type="ftr" sz="quarter" idx="10"/>
          </p:nvPr>
        </p:nvSpPr>
        <p:spPr/>
        <p:txBody>
          <a:bodyPr/>
          <a:lstStyle/>
          <a:p>
            <a:pPr algn="l"/>
            <a:r>
              <a:rPr lang="en-US"/>
              <a:t>IPE – International Program in Engineering 21-07-09</a:t>
            </a:r>
            <a:endParaRPr lang="de-DE" dirty="0"/>
          </a:p>
        </p:txBody>
      </p:sp>
    </p:spTree>
    <p:extLst>
      <p:ext uri="{BB962C8B-B14F-4D97-AF65-F5344CB8AC3E}">
        <p14:creationId xmlns:p14="http://schemas.microsoft.com/office/powerpoint/2010/main" val="3378098868"/>
      </p:ext>
    </p:extLst>
  </p:cSld>
  <p:clrMapOvr>
    <a:masterClrMapping/>
  </p:clrMapOvr>
  <mc:AlternateContent xmlns:mc="http://schemas.openxmlformats.org/markup-compatibility/2006" xmlns:p14="http://schemas.microsoft.com/office/powerpoint/2010/main">
    <mc:Choice Requires="p14">
      <p:transition spd="slow" p14:dur="2000" advTm="21071"/>
    </mc:Choice>
    <mc:Fallback xmlns="">
      <p:transition spd="slow" advTm="210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4875" y="556902"/>
            <a:ext cx="5607629" cy="720000"/>
          </a:xfrm>
        </p:spPr>
        <p:txBody>
          <a:bodyPr/>
          <a:lstStyle/>
          <a:p>
            <a:r>
              <a:rPr lang="de-DE" sz="3600" dirty="0"/>
              <a:t>IPE – </a:t>
            </a:r>
            <a:r>
              <a:rPr lang="de-DE" sz="3600" dirty="0" err="1"/>
              <a:t>Calendar</a:t>
            </a:r>
            <a:r>
              <a:rPr lang="de-DE" sz="3600" dirty="0"/>
              <a:t> 2022</a:t>
            </a:r>
            <a:br>
              <a:rPr lang="de-DE" dirty="0"/>
            </a:br>
            <a:r>
              <a:rPr lang="de-DE" sz="1600" dirty="0"/>
              <a:t>(</a:t>
            </a:r>
            <a:r>
              <a:rPr lang="de-DE" sz="1600" dirty="0" err="1"/>
              <a:t>detailed</a:t>
            </a:r>
            <a:r>
              <a:rPr lang="de-DE" sz="1600" dirty="0"/>
              <a:t> </a:t>
            </a:r>
            <a:r>
              <a:rPr lang="de-DE" sz="1600" dirty="0" err="1"/>
              <a:t>schedule</a:t>
            </a:r>
            <a:r>
              <a:rPr lang="de-DE" sz="1600" dirty="0"/>
              <a:t> </a:t>
            </a:r>
            <a:r>
              <a:rPr lang="de-DE" sz="1600" dirty="0" err="1"/>
              <a:t>for</a:t>
            </a:r>
            <a:r>
              <a:rPr lang="de-DE" sz="1600" dirty="0"/>
              <a:t> 2022 </a:t>
            </a:r>
            <a:r>
              <a:rPr lang="de-DE" sz="1600" dirty="0" err="1"/>
              <a:t>t.b.c</a:t>
            </a:r>
            <a:r>
              <a:rPr lang="de-DE" sz="1600" dirty="0"/>
              <a:t>.)</a:t>
            </a:r>
          </a:p>
        </p:txBody>
      </p:sp>
      <p:sp>
        <p:nvSpPr>
          <p:cNvPr id="3" name="Inhaltsplatzhalter 2"/>
          <p:cNvSpPr>
            <a:spLocks noGrp="1"/>
          </p:cNvSpPr>
          <p:nvPr>
            <p:ph idx="1"/>
          </p:nvPr>
        </p:nvSpPr>
        <p:spPr/>
        <p:txBody>
          <a:bodyPr/>
          <a:lstStyle/>
          <a:p>
            <a:pPr marL="0" lvl="3" indent="0">
              <a:buNone/>
            </a:pPr>
            <a:endParaRPr lang="de-DE" dirty="0"/>
          </a:p>
          <a:p>
            <a:endParaRPr lang="de-DE" dirty="0"/>
          </a:p>
        </p:txBody>
      </p:sp>
      <p:graphicFrame>
        <p:nvGraphicFramePr>
          <p:cNvPr id="14" name="Tabelle 13"/>
          <p:cNvGraphicFramePr>
            <a:graphicFrameLocks noGrp="1"/>
          </p:cNvGraphicFramePr>
          <p:nvPr>
            <p:extLst>
              <p:ext uri="{D42A27DB-BD31-4B8C-83A1-F6EECF244321}">
                <p14:modId xmlns:p14="http://schemas.microsoft.com/office/powerpoint/2010/main" val="3884140002"/>
              </p:ext>
            </p:extLst>
          </p:nvPr>
        </p:nvGraphicFramePr>
        <p:xfrm>
          <a:off x="1325088" y="1741071"/>
          <a:ext cx="6597484" cy="3949301"/>
        </p:xfrm>
        <a:graphic>
          <a:graphicData uri="http://schemas.openxmlformats.org/drawingml/2006/table">
            <a:tbl>
              <a:tblPr firstRow="1" bandRow="1">
                <a:tableStyleId>{5C22544A-7EE6-4342-B048-85BDC9FD1C3A}</a:tableStyleId>
              </a:tblPr>
              <a:tblGrid>
                <a:gridCol w="2150256">
                  <a:extLst>
                    <a:ext uri="{9D8B030D-6E8A-4147-A177-3AD203B41FA5}">
                      <a16:colId xmlns:a16="http://schemas.microsoft.com/office/drawing/2014/main" val="20000"/>
                    </a:ext>
                  </a:extLst>
                </a:gridCol>
                <a:gridCol w="4447228">
                  <a:extLst>
                    <a:ext uri="{9D8B030D-6E8A-4147-A177-3AD203B41FA5}">
                      <a16:colId xmlns:a16="http://schemas.microsoft.com/office/drawing/2014/main" val="20001"/>
                    </a:ext>
                  </a:extLst>
                </a:gridCol>
              </a:tblGrid>
              <a:tr h="635201">
                <a:tc>
                  <a:txBody>
                    <a:bodyPr/>
                    <a:lstStyle/>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Track </a:t>
                      </a:r>
                      <a:r>
                        <a:rPr kumimoji="0" lang="de-DE" sz="1600" b="0" i="0" u="none" strike="noStrike" kern="0" cap="none" spc="0" normalizeH="0" baseline="0" dirty="0" err="1">
                          <a:ln>
                            <a:noFill/>
                          </a:ln>
                          <a:solidFill>
                            <a:srgbClr val="5D686E"/>
                          </a:solidFill>
                          <a:effectLst/>
                          <a:uLnTx/>
                          <a:uFillTx/>
                          <a:latin typeface="+mn-lt"/>
                          <a:ea typeface="+mn-ea"/>
                          <a:cs typeface="+mn-cs"/>
                        </a:rPr>
                        <a:t>length</a:t>
                      </a:r>
                      <a:r>
                        <a:rPr kumimoji="0" lang="de-DE" sz="1600" b="0" i="0" u="none" strike="noStrike" kern="0" cap="none" spc="0" normalizeH="0" baseline="0" dirty="0">
                          <a:ln>
                            <a:noFill/>
                          </a:ln>
                          <a:solidFill>
                            <a:srgbClr val="5D686E"/>
                          </a:solidFill>
                          <a:effectLst/>
                          <a:uLnTx/>
                          <a:uFillTx/>
                          <a:latin typeface="+mn-lt"/>
                          <a:ea typeface="+mn-ea"/>
                          <a:cs typeface="+mn-cs"/>
                        </a:rPr>
                        <a:t>:</a:t>
                      </a: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12 </a:t>
                      </a:r>
                      <a:r>
                        <a:rPr kumimoji="0" lang="de-DE" sz="1600" b="0" i="0" u="none" strike="noStrike" kern="0" cap="none" spc="0" normalizeH="0" baseline="0" dirty="0" err="1">
                          <a:ln>
                            <a:noFill/>
                          </a:ln>
                          <a:solidFill>
                            <a:srgbClr val="5D686E"/>
                          </a:solidFill>
                          <a:effectLst/>
                          <a:uLnTx/>
                          <a:uFillTx/>
                          <a:latin typeface="+mn-lt"/>
                          <a:ea typeface="+mn-ea"/>
                          <a:cs typeface="+mn-cs"/>
                        </a:rPr>
                        <a:t>weeks</a:t>
                      </a:r>
                      <a:r>
                        <a:rPr kumimoji="0" lang="de-DE" sz="1600" b="0" i="0" u="none" strike="noStrike" kern="0" cap="none" spc="0" normalizeH="0" baseline="0" dirty="0">
                          <a:ln>
                            <a:noFill/>
                          </a:ln>
                          <a:solidFill>
                            <a:srgbClr val="5D686E"/>
                          </a:solidFill>
                          <a:effectLst/>
                          <a:uLnTx/>
                          <a:uFillTx/>
                          <a:latin typeface="+mn-lt"/>
                          <a:ea typeface="+mn-ea"/>
                          <a:cs typeface="+mn-cs"/>
                        </a:rPr>
                        <a:t> + 1 </a:t>
                      </a:r>
                      <a:r>
                        <a:rPr kumimoji="0" lang="de-DE" sz="1600" b="0" i="0" u="none" strike="noStrike" kern="0" cap="none" spc="0" normalizeH="0" baseline="0" dirty="0" err="1">
                          <a:ln>
                            <a:noFill/>
                          </a:ln>
                          <a:solidFill>
                            <a:srgbClr val="5D686E"/>
                          </a:solidFill>
                          <a:effectLst/>
                          <a:uLnTx/>
                          <a:uFillTx/>
                          <a:latin typeface="+mn-lt"/>
                          <a:ea typeface="+mn-ea"/>
                          <a:cs typeface="+mn-cs"/>
                        </a:rPr>
                        <a:t>week</a:t>
                      </a:r>
                      <a:r>
                        <a:rPr kumimoji="0" lang="de-DE" sz="1600" b="0" i="0" u="none" strike="noStrike" kern="0" cap="none" spc="0" normalizeH="0" baseline="0" dirty="0">
                          <a:ln>
                            <a:noFill/>
                          </a:ln>
                          <a:solidFill>
                            <a:srgbClr val="5D686E"/>
                          </a:solidFill>
                          <a:effectLst/>
                          <a:uLnTx/>
                          <a:uFillTx/>
                          <a:latin typeface="+mn-lt"/>
                          <a:ea typeface="+mn-ea"/>
                          <a:cs typeface="+mn-cs"/>
                        </a:rPr>
                        <a:t> </a:t>
                      </a:r>
                      <a:r>
                        <a:rPr kumimoji="0" lang="de-DE" sz="1600" b="0" i="0" u="none" strike="noStrike" kern="0" cap="none" spc="0" normalizeH="0" baseline="0" dirty="0" err="1">
                          <a:ln>
                            <a:noFill/>
                          </a:ln>
                          <a:solidFill>
                            <a:srgbClr val="5D686E"/>
                          </a:solidFill>
                          <a:effectLst/>
                          <a:uLnTx/>
                          <a:uFillTx/>
                          <a:latin typeface="+mn-lt"/>
                          <a:ea typeface="+mn-ea"/>
                          <a:cs typeface="+mn-cs"/>
                        </a:rPr>
                        <a:t>student</a:t>
                      </a:r>
                      <a:r>
                        <a:rPr kumimoji="0" lang="de-DE" sz="1600" b="0" i="0" u="none" strike="noStrike" kern="0" cap="none" spc="0" normalizeH="0" baseline="0" dirty="0">
                          <a:ln>
                            <a:noFill/>
                          </a:ln>
                          <a:solidFill>
                            <a:srgbClr val="5D686E"/>
                          </a:solidFill>
                          <a:effectLst/>
                          <a:uLnTx/>
                          <a:uFillTx/>
                          <a:latin typeface="+mn-lt"/>
                          <a:ea typeface="+mn-ea"/>
                          <a:cs typeface="+mn-cs"/>
                        </a:rPr>
                        <a:t> </a:t>
                      </a:r>
                      <a:r>
                        <a:rPr kumimoji="0" lang="de-DE" sz="1600" b="0" i="0" u="none" strike="noStrike" kern="0" cap="none" spc="0" normalizeH="0" baseline="0" dirty="0" err="1">
                          <a:ln>
                            <a:noFill/>
                          </a:ln>
                          <a:solidFill>
                            <a:srgbClr val="5D686E"/>
                          </a:solidFill>
                          <a:effectLst/>
                          <a:uLnTx/>
                          <a:uFillTx/>
                          <a:latin typeface="+mn-lt"/>
                          <a:ea typeface="+mn-ea"/>
                          <a:cs typeface="+mn-cs"/>
                        </a:rPr>
                        <a:t>research</a:t>
                      </a:r>
                      <a:r>
                        <a:rPr kumimoji="0" lang="de-DE" sz="1600" b="0" i="0" u="none" strike="noStrike" kern="0" cap="none" spc="0" normalizeH="0" baseline="0" dirty="0">
                          <a:ln>
                            <a:noFill/>
                          </a:ln>
                          <a:solidFill>
                            <a:srgbClr val="5D686E"/>
                          </a:solidFill>
                          <a:effectLst/>
                          <a:uLnTx/>
                          <a:uFillTx/>
                          <a:latin typeface="+mn-lt"/>
                          <a:ea typeface="+mn-ea"/>
                          <a:cs typeface="+mn-cs"/>
                        </a:rPr>
                        <a:t> </a:t>
                      </a:r>
                      <a:r>
                        <a:rPr kumimoji="0" lang="de-DE" sz="1600" b="0" i="0" u="none" strike="noStrike" kern="0" cap="none" spc="0" normalizeH="0" baseline="0" dirty="0" err="1">
                          <a:ln>
                            <a:noFill/>
                          </a:ln>
                          <a:solidFill>
                            <a:srgbClr val="5D686E"/>
                          </a:solidFill>
                          <a:effectLst/>
                          <a:uLnTx/>
                          <a:uFillTx/>
                          <a:latin typeface="+mn-lt"/>
                          <a:ea typeface="+mn-ea"/>
                          <a:cs typeface="+mn-cs"/>
                        </a:rPr>
                        <a:t>project</a:t>
                      </a:r>
                      <a:endParaRPr kumimoji="0" lang="de-DE" sz="1600" b="0" i="0" u="none" strike="noStrike" kern="0" cap="none" spc="0" normalizeH="0" baseline="0" dirty="0">
                        <a:ln>
                          <a:noFill/>
                        </a:ln>
                        <a:solidFill>
                          <a:srgbClr val="5D686E"/>
                        </a:solidFill>
                        <a:effectLst/>
                        <a:uLnTx/>
                        <a:uFillTx/>
                        <a:latin typeface="+mn-lt"/>
                        <a:ea typeface="+mn-ea"/>
                        <a:cs typeface="+mn-cs"/>
                      </a:endParaRP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5201">
                <a:tc>
                  <a:txBody>
                    <a:bodyPr/>
                    <a:lstStyle/>
                    <a:p>
                      <a:pPr marL="0" algn="l" defTabSz="914400" rtl="0" eaLnBrk="1" latinLnBrk="0" hangingPunct="1"/>
                      <a:r>
                        <a:rPr kumimoji="0" lang="de-DE" sz="1600" b="1" i="0" u="none" strike="noStrike" kern="0" cap="none" spc="0" normalizeH="0" baseline="0" dirty="0">
                          <a:ln>
                            <a:noFill/>
                          </a:ln>
                          <a:solidFill>
                            <a:srgbClr val="5D686E"/>
                          </a:solidFill>
                          <a:effectLst/>
                          <a:uLnTx/>
                          <a:uFillTx/>
                          <a:latin typeface="+mn-lt"/>
                          <a:ea typeface="+mn-ea"/>
                          <a:cs typeface="+mn-cs"/>
                        </a:rPr>
                        <a:t>Start </a:t>
                      </a:r>
                      <a:r>
                        <a:rPr kumimoji="0" lang="de-DE" sz="1600" b="1" i="0" u="none" strike="noStrike" kern="0" cap="none" spc="0" normalizeH="0" baseline="0" dirty="0" err="1">
                          <a:ln>
                            <a:noFill/>
                          </a:ln>
                          <a:solidFill>
                            <a:srgbClr val="5D686E"/>
                          </a:solidFill>
                          <a:effectLst/>
                          <a:uLnTx/>
                          <a:uFillTx/>
                          <a:latin typeface="+mn-lt"/>
                          <a:ea typeface="+mn-ea"/>
                          <a:cs typeface="+mn-cs"/>
                        </a:rPr>
                        <a:t>of</a:t>
                      </a:r>
                      <a:r>
                        <a:rPr kumimoji="0" lang="de-DE" sz="1600" b="1" i="0" u="none" strike="noStrike" kern="0" cap="none" spc="0" normalizeH="0" baseline="0" dirty="0">
                          <a:ln>
                            <a:noFill/>
                          </a:ln>
                          <a:solidFill>
                            <a:srgbClr val="5D686E"/>
                          </a:solidFill>
                          <a:effectLst/>
                          <a:uLnTx/>
                          <a:uFillTx/>
                          <a:latin typeface="+mn-lt"/>
                          <a:ea typeface="+mn-ea"/>
                          <a:cs typeface="+mn-cs"/>
                        </a:rPr>
                        <a:t> </a:t>
                      </a:r>
                      <a:r>
                        <a:rPr kumimoji="0" lang="de-DE" sz="1600" b="1" i="0" u="none" strike="noStrike" kern="0" cap="none" spc="0" normalizeH="0" baseline="0" dirty="0" err="1">
                          <a:ln>
                            <a:noFill/>
                          </a:ln>
                          <a:solidFill>
                            <a:srgbClr val="5D686E"/>
                          </a:solidFill>
                          <a:effectLst/>
                          <a:uLnTx/>
                          <a:uFillTx/>
                          <a:latin typeface="+mn-lt"/>
                          <a:ea typeface="+mn-ea"/>
                          <a:cs typeface="+mn-cs"/>
                        </a:rPr>
                        <a:t>the</a:t>
                      </a:r>
                      <a:r>
                        <a:rPr kumimoji="0" lang="de-DE" sz="1600" b="1" i="0" u="none" strike="noStrike" kern="0" cap="none" spc="0" normalizeH="0" baseline="0" dirty="0">
                          <a:ln>
                            <a:noFill/>
                          </a:ln>
                          <a:solidFill>
                            <a:srgbClr val="5D686E"/>
                          </a:solidFill>
                          <a:effectLst/>
                          <a:uLnTx/>
                          <a:uFillTx/>
                          <a:latin typeface="+mn-lt"/>
                          <a:ea typeface="+mn-ea"/>
                          <a:cs typeface="+mn-cs"/>
                        </a:rPr>
                        <a:t> </a:t>
                      </a:r>
                      <a:r>
                        <a:rPr kumimoji="0" lang="de-DE" sz="1600" b="1" i="0" u="none" strike="noStrike" kern="0" cap="none" spc="0" normalizeH="0" baseline="0" dirty="0" err="1">
                          <a:ln>
                            <a:noFill/>
                          </a:ln>
                          <a:solidFill>
                            <a:srgbClr val="5D686E"/>
                          </a:solidFill>
                          <a:effectLst/>
                          <a:uLnTx/>
                          <a:uFillTx/>
                          <a:latin typeface="+mn-lt"/>
                          <a:ea typeface="+mn-ea"/>
                          <a:cs typeface="+mn-cs"/>
                        </a:rPr>
                        <a:t>semester</a:t>
                      </a:r>
                      <a:r>
                        <a:rPr kumimoji="0" lang="de-DE" sz="1600" b="1" i="0" u="none" strike="noStrike" kern="0" cap="none" spc="0" normalizeH="0" baseline="0" dirty="0">
                          <a:ln>
                            <a:noFill/>
                          </a:ln>
                          <a:solidFill>
                            <a:srgbClr val="5D686E"/>
                          </a:solidFill>
                          <a:effectLst/>
                          <a:uLnTx/>
                          <a:uFillTx/>
                          <a:latin typeface="+mn-lt"/>
                          <a:ea typeface="+mn-ea"/>
                          <a:cs typeface="+mn-cs"/>
                        </a:rPr>
                        <a:t>:</a:t>
                      </a: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International </a:t>
                      </a:r>
                      <a:r>
                        <a:rPr kumimoji="0" lang="de-DE" sz="1600" b="0" i="0" u="none" strike="noStrike" kern="0" cap="none" spc="0" normalizeH="0" baseline="0" dirty="0" err="1">
                          <a:ln>
                            <a:noFill/>
                          </a:ln>
                          <a:solidFill>
                            <a:srgbClr val="5D686E"/>
                          </a:solidFill>
                          <a:effectLst/>
                          <a:uLnTx/>
                          <a:uFillTx/>
                          <a:latin typeface="+mn-lt"/>
                          <a:ea typeface="+mn-ea"/>
                          <a:cs typeface="+mn-cs"/>
                        </a:rPr>
                        <a:t>students</a:t>
                      </a:r>
                      <a:r>
                        <a:rPr kumimoji="0" lang="de-DE" sz="1600" b="0" i="0" u="none" strike="noStrike" kern="0" cap="none" spc="0" normalizeH="0" baseline="0" dirty="0">
                          <a:ln>
                            <a:noFill/>
                          </a:ln>
                          <a:solidFill>
                            <a:srgbClr val="5D686E"/>
                          </a:solidFill>
                          <a:effectLst/>
                          <a:uLnTx/>
                          <a:uFillTx/>
                          <a:latin typeface="+mn-lt"/>
                          <a:ea typeface="+mn-ea"/>
                          <a:cs typeface="+mn-cs"/>
                        </a:rPr>
                        <a:t>: </a:t>
                      </a: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4th April 2022</a:t>
                      </a:r>
                      <a:endParaRPr kumimoji="0" lang="de-DE" sz="1200" b="0" i="0" u="none" strike="noStrike" kern="0" cap="none" spc="0" normalizeH="0" baseline="0" dirty="0">
                        <a:ln>
                          <a:noFill/>
                        </a:ln>
                        <a:solidFill>
                          <a:srgbClr val="5D686E"/>
                        </a:solidFill>
                        <a:effectLst/>
                        <a:uLnTx/>
                        <a:uFillTx/>
                        <a:latin typeface="+mn-lt"/>
                        <a:ea typeface="+mn-ea"/>
                        <a:cs typeface="+mn-cs"/>
                      </a:endParaRP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5201">
                <a:tc>
                  <a:txBody>
                    <a:bodyPr/>
                    <a:lstStyle/>
                    <a:p>
                      <a:pPr marL="0" algn="l" defTabSz="914400" rtl="0" eaLnBrk="1" latinLnBrk="0" hangingPunct="1"/>
                      <a:r>
                        <a:rPr kumimoji="0" lang="de-DE" sz="1600" b="1" i="0" u="none" strike="noStrike" kern="0" cap="none" spc="0" normalizeH="0" baseline="0" dirty="0">
                          <a:ln>
                            <a:noFill/>
                          </a:ln>
                          <a:solidFill>
                            <a:srgbClr val="5D686E"/>
                          </a:solidFill>
                          <a:effectLst/>
                          <a:uLnTx/>
                          <a:uFillTx/>
                          <a:latin typeface="+mn-lt"/>
                          <a:ea typeface="+mn-ea"/>
                          <a:cs typeface="+mn-cs"/>
                        </a:rPr>
                        <a:t>End </a:t>
                      </a:r>
                      <a:r>
                        <a:rPr kumimoji="0" lang="de-DE" sz="1600" b="1" i="0" u="none" strike="noStrike" kern="0" cap="none" spc="0" normalizeH="0" baseline="0" dirty="0" err="1">
                          <a:ln>
                            <a:noFill/>
                          </a:ln>
                          <a:solidFill>
                            <a:srgbClr val="5D686E"/>
                          </a:solidFill>
                          <a:effectLst/>
                          <a:uLnTx/>
                          <a:uFillTx/>
                          <a:latin typeface="+mn-lt"/>
                          <a:ea typeface="+mn-ea"/>
                          <a:cs typeface="+mn-cs"/>
                        </a:rPr>
                        <a:t>of</a:t>
                      </a:r>
                      <a:r>
                        <a:rPr kumimoji="0" lang="de-DE" sz="1600" b="1" i="0" u="none" strike="noStrike" kern="0" cap="none" spc="0" normalizeH="0" baseline="0" dirty="0">
                          <a:ln>
                            <a:noFill/>
                          </a:ln>
                          <a:solidFill>
                            <a:srgbClr val="5D686E"/>
                          </a:solidFill>
                          <a:effectLst/>
                          <a:uLnTx/>
                          <a:uFillTx/>
                          <a:latin typeface="+mn-lt"/>
                          <a:ea typeface="+mn-ea"/>
                          <a:cs typeface="+mn-cs"/>
                        </a:rPr>
                        <a:t> </a:t>
                      </a:r>
                      <a:r>
                        <a:rPr kumimoji="0" lang="de-DE" sz="1600" b="1" i="0" u="none" strike="noStrike" kern="0" cap="none" spc="0" normalizeH="0" baseline="0" dirty="0" err="1">
                          <a:ln>
                            <a:noFill/>
                          </a:ln>
                          <a:solidFill>
                            <a:srgbClr val="5D686E"/>
                          </a:solidFill>
                          <a:effectLst/>
                          <a:uLnTx/>
                          <a:uFillTx/>
                          <a:latin typeface="+mn-lt"/>
                          <a:ea typeface="+mn-ea"/>
                          <a:cs typeface="+mn-cs"/>
                        </a:rPr>
                        <a:t>the</a:t>
                      </a:r>
                      <a:r>
                        <a:rPr kumimoji="0" lang="de-DE" sz="1600" b="1" i="0" u="none" strike="noStrike" kern="0" cap="none" spc="0" normalizeH="0" baseline="0" dirty="0">
                          <a:ln>
                            <a:noFill/>
                          </a:ln>
                          <a:solidFill>
                            <a:srgbClr val="5D686E"/>
                          </a:solidFill>
                          <a:effectLst/>
                          <a:uLnTx/>
                          <a:uFillTx/>
                          <a:latin typeface="+mn-lt"/>
                          <a:ea typeface="+mn-ea"/>
                          <a:cs typeface="+mn-cs"/>
                        </a:rPr>
                        <a:t> </a:t>
                      </a:r>
                      <a:r>
                        <a:rPr kumimoji="0" lang="de-DE" sz="1600" b="1" i="0" u="none" strike="noStrike" kern="0" cap="none" spc="0" normalizeH="0" baseline="0" dirty="0" err="1">
                          <a:ln>
                            <a:noFill/>
                          </a:ln>
                          <a:solidFill>
                            <a:srgbClr val="5D686E"/>
                          </a:solidFill>
                          <a:effectLst/>
                          <a:uLnTx/>
                          <a:uFillTx/>
                          <a:latin typeface="+mn-lt"/>
                          <a:ea typeface="+mn-ea"/>
                          <a:cs typeface="+mn-cs"/>
                        </a:rPr>
                        <a:t>semester</a:t>
                      </a:r>
                      <a:r>
                        <a:rPr kumimoji="0" lang="de-DE" sz="1600" b="1" i="0" u="none" strike="noStrike" kern="0" cap="none" spc="0" normalizeH="0" baseline="0" dirty="0">
                          <a:ln>
                            <a:noFill/>
                          </a:ln>
                          <a:solidFill>
                            <a:srgbClr val="5D686E"/>
                          </a:solidFill>
                          <a:effectLst/>
                          <a:uLnTx/>
                          <a:uFillTx/>
                          <a:latin typeface="+mn-lt"/>
                          <a:ea typeface="+mn-ea"/>
                          <a:cs typeface="+mn-cs"/>
                        </a:rPr>
                        <a:t>:</a:t>
                      </a: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International </a:t>
                      </a:r>
                      <a:r>
                        <a:rPr kumimoji="0" lang="de-DE" sz="1600" b="0" i="0" u="none" strike="noStrike" kern="0" cap="none" spc="0" normalizeH="0" baseline="0" dirty="0" err="1">
                          <a:ln>
                            <a:noFill/>
                          </a:ln>
                          <a:solidFill>
                            <a:srgbClr val="5D686E"/>
                          </a:solidFill>
                          <a:effectLst/>
                          <a:uLnTx/>
                          <a:uFillTx/>
                          <a:latin typeface="+mn-lt"/>
                          <a:ea typeface="+mn-ea"/>
                          <a:cs typeface="+mn-cs"/>
                        </a:rPr>
                        <a:t>students</a:t>
                      </a:r>
                      <a:r>
                        <a:rPr kumimoji="0" lang="de-DE" sz="1600" b="0" i="0" u="none" strike="noStrike" kern="0" cap="none" spc="0" normalizeH="0" baseline="0" dirty="0">
                          <a:ln>
                            <a:noFill/>
                          </a:ln>
                          <a:solidFill>
                            <a:srgbClr val="5D686E"/>
                          </a:solidFill>
                          <a:effectLst/>
                          <a:uLnTx/>
                          <a:uFillTx/>
                          <a:latin typeface="+mn-lt"/>
                          <a:ea typeface="+mn-ea"/>
                          <a:cs typeface="+mn-cs"/>
                        </a:rPr>
                        <a:t>: </a:t>
                      </a: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3rd </a:t>
                      </a:r>
                      <a:r>
                        <a:rPr kumimoji="0" lang="de-DE" sz="1600" b="0" i="0" u="none" strike="noStrike" kern="0" cap="none" spc="0" normalizeH="0" baseline="0" dirty="0" err="1">
                          <a:ln>
                            <a:noFill/>
                          </a:ln>
                          <a:solidFill>
                            <a:srgbClr val="5D686E"/>
                          </a:solidFill>
                          <a:effectLst/>
                          <a:uLnTx/>
                          <a:uFillTx/>
                          <a:latin typeface="+mn-lt"/>
                          <a:ea typeface="+mn-ea"/>
                          <a:cs typeface="+mn-cs"/>
                        </a:rPr>
                        <a:t>July</a:t>
                      </a:r>
                      <a:r>
                        <a:rPr kumimoji="0" lang="de-DE" sz="1600" b="0" i="0" u="none" strike="noStrike" kern="0" cap="none" spc="0" normalizeH="0" baseline="0" dirty="0">
                          <a:ln>
                            <a:noFill/>
                          </a:ln>
                          <a:solidFill>
                            <a:srgbClr val="5D686E"/>
                          </a:solidFill>
                          <a:effectLst/>
                          <a:uLnTx/>
                          <a:uFillTx/>
                          <a:latin typeface="+mn-lt"/>
                          <a:ea typeface="+mn-ea"/>
                          <a:cs typeface="+mn-cs"/>
                        </a:rPr>
                        <a:t> 2022</a:t>
                      </a:r>
                      <a:endParaRPr kumimoji="0" lang="de-DE" sz="1200" b="0" i="0" u="none" strike="noStrike" kern="0" cap="none" spc="0" normalizeH="0" baseline="0" dirty="0">
                        <a:ln>
                          <a:noFill/>
                        </a:ln>
                        <a:solidFill>
                          <a:srgbClr val="5D686E"/>
                        </a:solidFill>
                        <a:effectLst/>
                        <a:uLnTx/>
                        <a:uFillTx/>
                        <a:latin typeface="+mn-lt"/>
                        <a:ea typeface="+mn-ea"/>
                        <a:cs typeface="+mn-cs"/>
                      </a:endParaRP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77560">
                <a:tc>
                  <a:txBody>
                    <a:bodyPr/>
                    <a:lstStyle/>
                    <a:p>
                      <a:pPr marL="0" algn="l" defTabSz="914400" rtl="0" eaLnBrk="1" latinLnBrk="0" hangingPunct="1"/>
                      <a:r>
                        <a:rPr kumimoji="0" lang="de-DE" sz="1600" b="0" i="0" u="sng" strike="noStrike" kern="0" cap="none" spc="0" normalizeH="0" baseline="0" dirty="0">
                          <a:ln>
                            <a:noFill/>
                          </a:ln>
                          <a:solidFill>
                            <a:srgbClr val="5D686E"/>
                          </a:solidFill>
                          <a:effectLst/>
                          <a:uLnTx/>
                          <a:uFillTx/>
                          <a:latin typeface="+mn-lt"/>
                          <a:ea typeface="+mn-ea"/>
                          <a:cs typeface="+mn-cs"/>
                        </a:rPr>
                        <a:t>Semester </a:t>
                      </a:r>
                      <a:r>
                        <a:rPr kumimoji="0" lang="de-DE" sz="1600" b="0" i="0" u="sng" strike="noStrike" kern="0" cap="none" spc="0" normalizeH="0" baseline="0" dirty="0" err="1">
                          <a:ln>
                            <a:noFill/>
                          </a:ln>
                          <a:solidFill>
                            <a:srgbClr val="5D686E"/>
                          </a:solidFill>
                          <a:effectLst/>
                          <a:uLnTx/>
                          <a:uFillTx/>
                          <a:latin typeface="+mn-lt"/>
                          <a:ea typeface="+mn-ea"/>
                          <a:cs typeface="+mn-cs"/>
                        </a:rPr>
                        <a:t>dates</a:t>
                      </a:r>
                      <a:r>
                        <a:rPr kumimoji="0" lang="de-DE" sz="1600" b="0" i="0" u="sng" strike="noStrike" kern="0" cap="none" spc="0" normalizeH="0" baseline="0" dirty="0">
                          <a:ln>
                            <a:noFill/>
                          </a:ln>
                          <a:solidFill>
                            <a:srgbClr val="5D686E"/>
                          </a:solidFill>
                          <a:effectLst/>
                          <a:uLnTx/>
                          <a:uFillTx/>
                          <a:latin typeface="+mn-lt"/>
                          <a:ea typeface="+mn-ea"/>
                          <a:cs typeface="+mn-cs"/>
                        </a:rPr>
                        <a:t> in </a:t>
                      </a:r>
                      <a:r>
                        <a:rPr kumimoji="0" lang="de-DE" sz="1600" b="0" i="0" u="sng" strike="noStrike" kern="0" cap="none" spc="0" normalizeH="0" baseline="0" dirty="0" err="1">
                          <a:ln>
                            <a:noFill/>
                          </a:ln>
                          <a:solidFill>
                            <a:srgbClr val="5D686E"/>
                          </a:solidFill>
                          <a:effectLst/>
                          <a:uLnTx/>
                          <a:uFillTx/>
                          <a:latin typeface="+mn-lt"/>
                          <a:ea typeface="+mn-ea"/>
                          <a:cs typeface="+mn-cs"/>
                        </a:rPr>
                        <a:t>detail</a:t>
                      </a:r>
                      <a:r>
                        <a:rPr kumimoji="0" lang="de-DE" sz="1600" b="0" i="0" u="sng" strike="noStrike" kern="0" cap="none" spc="0" normalizeH="0" baseline="0" dirty="0">
                          <a:ln>
                            <a:noFill/>
                          </a:ln>
                          <a:solidFill>
                            <a:srgbClr val="5D686E"/>
                          </a:solidFill>
                          <a:effectLst/>
                          <a:uLnTx/>
                          <a:uFillTx/>
                          <a:latin typeface="+mn-lt"/>
                          <a:ea typeface="+mn-ea"/>
                          <a:cs typeface="+mn-cs"/>
                        </a:rPr>
                        <a:t>:</a:t>
                      </a:r>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algn="l" defTabSz="914400" rtl="0" eaLnBrk="1" latinLnBrk="0" hangingPunct="1"/>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Engineering </a:t>
                      </a:r>
                      <a:r>
                        <a:rPr kumimoji="0" lang="de-DE" sz="1600" b="0" i="0" u="none" strike="noStrike" kern="0" cap="none" spc="0" normalizeH="0" baseline="0" dirty="0" err="1">
                          <a:ln>
                            <a:noFill/>
                          </a:ln>
                          <a:solidFill>
                            <a:srgbClr val="5D686E"/>
                          </a:solidFill>
                          <a:effectLst/>
                          <a:uLnTx/>
                          <a:uFillTx/>
                          <a:latin typeface="+mn-lt"/>
                          <a:ea typeface="+mn-ea"/>
                          <a:cs typeface="+mn-cs"/>
                        </a:rPr>
                        <a:t>courses</a:t>
                      </a:r>
                      <a:r>
                        <a:rPr kumimoji="0" lang="de-DE" sz="1600" b="0" i="0" u="none" strike="noStrike" kern="0" cap="none" spc="0" normalizeH="0" baseline="0" dirty="0">
                          <a:ln>
                            <a:noFill/>
                          </a:ln>
                          <a:solidFill>
                            <a:srgbClr val="5D686E"/>
                          </a:solidFill>
                          <a:effectLst/>
                          <a:uLnTx/>
                          <a:uFillTx/>
                          <a:latin typeface="+mn-lt"/>
                          <a:ea typeface="+mn-ea"/>
                          <a:cs typeface="+mn-cs"/>
                        </a:rPr>
                        <a:t> </a:t>
                      </a: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(Modules A-D)</a:t>
                      </a:r>
                    </a:p>
                    <a:p>
                      <a:pPr marL="0" algn="l" defTabSz="914400" rtl="0" eaLnBrk="1" latinLnBrk="0" hangingPunct="1"/>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Student </a:t>
                      </a:r>
                      <a:r>
                        <a:rPr kumimoji="0" lang="de-DE" sz="1600" b="0" i="0" u="none" strike="noStrike" kern="0" cap="none" spc="0" normalizeH="0" baseline="0" dirty="0" err="1">
                          <a:ln>
                            <a:noFill/>
                          </a:ln>
                          <a:solidFill>
                            <a:srgbClr val="5D686E"/>
                          </a:solidFill>
                          <a:effectLst/>
                          <a:uLnTx/>
                          <a:uFillTx/>
                          <a:latin typeface="+mn-lt"/>
                          <a:ea typeface="+mn-ea"/>
                          <a:cs typeface="+mn-cs"/>
                        </a:rPr>
                        <a:t>research</a:t>
                      </a:r>
                      <a:r>
                        <a:rPr kumimoji="0" lang="de-DE" sz="1600" b="0" i="0" u="none" strike="noStrike" kern="0" cap="none" spc="0" normalizeH="0" baseline="0" dirty="0">
                          <a:ln>
                            <a:noFill/>
                          </a:ln>
                          <a:solidFill>
                            <a:srgbClr val="5D686E"/>
                          </a:solidFill>
                          <a:effectLst/>
                          <a:uLnTx/>
                          <a:uFillTx/>
                          <a:latin typeface="+mn-lt"/>
                          <a:ea typeface="+mn-ea"/>
                          <a:cs typeface="+mn-cs"/>
                        </a:rPr>
                        <a:t> </a:t>
                      </a:r>
                      <a:r>
                        <a:rPr kumimoji="0" lang="de-DE" sz="1600" b="0" i="0" u="none" strike="noStrike" kern="0" cap="none" spc="0" normalizeH="0" baseline="0" dirty="0" err="1">
                          <a:ln>
                            <a:noFill/>
                          </a:ln>
                          <a:solidFill>
                            <a:srgbClr val="5D686E"/>
                          </a:solidFill>
                          <a:effectLst/>
                          <a:uLnTx/>
                          <a:uFillTx/>
                          <a:latin typeface="+mn-lt"/>
                          <a:ea typeface="+mn-ea"/>
                          <a:cs typeface="+mn-cs"/>
                        </a:rPr>
                        <a:t>project</a:t>
                      </a:r>
                      <a:r>
                        <a:rPr kumimoji="0" lang="de-DE" sz="1600" b="0" i="0" u="none" strike="noStrike" kern="0" cap="none" spc="0" normalizeH="0" baseline="0" dirty="0">
                          <a:ln>
                            <a:noFill/>
                          </a:ln>
                          <a:solidFill>
                            <a:srgbClr val="5D686E"/>
                          </a:solidFill>
                          <a:effectLst/>
                          <a:uLnTx/>
                          <a:uFillTx/>
                          <a:latin typeface="+mn-lt"/>
                          <a:ea typeface="+mn-ea"/>
                          <a:cs typeface="+mn-cs"/>
                        </a:rPr>
                        <a:t> </a:t>
                      </a:r>
                    </a:p>
                  </a:txBody>
                  <a:tcPr marL="93616" marR="93616" marT="46489" marB="464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algn="l" defTabSz="914400" rtl="0" eaLnBrk="1" latinLnBrk="0" hangingPunct="1"/>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algn="l" defTabSz="914400" rtl="0" eaLnBrk="1" latinLnBrk="0" hangingPunct="1"/>
                      <a:r>
                        <a:rPr kumimoji="0" lang="de-DE" sz="1600" b="0" i="0" u="none" strike="noStrike" kern="0" cap="none" spc="0" normalizeH="0" baseline="0" dirty="0">
                          <a:ln>
                            <a:noFill/>
                          </a:ln>
                          <a:solidFill>
                            <a:srgbClr val="5D686E"/>
                          </a:solidFill>
                          <a:effectLst/>
                          <a:uLnTx/>
                          <a:uFillTx/>
                          <a:latin typeface="+mn-lt"/>
                          <a:ea typeface="+mn-ea"/>
                          <a:cs typeface="+mn-cs"/>
                        </a:rPr>
                        <a:t>4th April – 26th June 2022</a:t>
                      </a:r>
                    </a:p>
                    <a:p>
                      <a:pPr marL="0" algn="l" defTabSz="914400" rtl="0" eaLnBrk="1" latinLnBrk="0" hangingPunct="1"/>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dirty="0">
                        <a:ln>
                          <a:noFill/>
                        </a:ln>
                        <a:solidFill>
                          <a:srgbClr val="5D686E"/>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dirty="0">
                          <a:ln>
                            <a:noFill/>
                          </a:ln>
                          <a:solidFill>
                            <a:srgbClr val="5D686E"/>
                          </a:solidFill>
                          <a:effectLst/>
                          <a:uLnTx/>
                          <a:uFillTx/>
                          <a:latin typeface="+mn-lt"/>
                          <a:ea typeface="+mn-ea"/>
                          <a:cs typeface="+mn-cs"/>
                        </a:rPr>
                        <a:t>27th June –  3rd </a:t>
                      </a:r>
                      <a:r>
                        <a:rPr kumimoji="0" lang="de-DE" sz="1600" b="0" i="0" u="none" strike="noStrike" kern="0" cap="none" spc="0" normalizeH="0" baseline="0" dirty="0" err="1">
                          <a:ln>
                            <a:noFill/>
                          </a:ln>
                          <a:solidFill>
                            <a:srgbClr val="5D686E"/>
                          </a:solidFill>
                          <a:effectLst/>
                          <a:uLnTx/>
                          <a:uFillTx/>
                          <a:latin typeface="+mn-lt"/>
                          <a:ea typeface="+mn-ea"/>
                          <a:cs typeface="+mn-cs"/>
                        </a:rPr>
                        <a:t>July</a:t>
                      </a:r>
                      <a:r>
                        <a:rPr kumimoji="0" lang="de-DE" sz="1600" b="0" i="0" u="none" strike="noStrike" kern="0" cap="none" spc="0" normalizeH="0" baseline="0" dirty="0">
                          <a:ln>
                            <a:noFill/>
                          </a:ln>
                          <a:solidFill>
                            <a:srgbClr val="5D686E"/>
                          </a:solidFill>
                          <a:effectLst/>
                          <a:uLnTx/>
                          <a:uFillTx/>
                          <a:latin typeface="+mn-lt"/>
                          <a:ea typeface="+mn-ea"/>
                          <a:cs typeface="+mn-cs"/>
                        </a:rPr>
                        <a:t> 2022</a:t>
                      </a:r>
                    </a:p>
                  </a:txBody>
                  <a:tcPr marL="93616" marR="93616" marT="46489" marB="464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Fußzeilenplatzhalter 3"/>
          <p:cNvSpPr>
            <a:spLocks noGrp="1"/>
          </p:cNvSpPr>
          <p:nvPr>
            <p:ph type="ftr" sz="quarter" idx="11"/>
          </p:nvPr>
        </p:nvSpPr>
        <p:spPr/>
        <p:txBody>
          <a:bodyPr/>
          <a:lstStyle/>
          <a:p>
            <a:r>
              <a:rPr lang="en-US"/>
              <a:t>IPE – International Program in Engineering 21-07-09</a:t>
            </a:r>
            <a:endParaRPr lang="de-DE" dirty="0"/>
          </a:p>
        </p:txBody>
      </p:sp>
    </p:spTree>
    <p:extLst>
      <p:ext uri="{BB962C8B-B14F-4D97-AF65-F5344CB8AC3E}">
        <p14:creationId xmlns:p14="http://schemas.microsoft.com/office/powerpoint/2010/main" val="355938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4862" y="723240"/>
            <a:ext cx="2874985" cy="2489736"/>
          </a:xfrm>
          <a:prstGeom prst="rect">
            <a:avLst/>
          </a:prstGeom>
        </p:spPr>
      </p:pic>
      <p:sp>
        <p:nvSpPr>
          <p:cNvPr id="3" name="Inhaltsplatzhalter 2"/>
          <p:cNvSpPr>
            <a:spLocks noGrp="1"/>
          </p:cNvSpPr>
          <p:nvPr>
            <p:ph idx="1"/>
          </p:nvPr>
        </p:nvSpPr>
        <p:spPr>
          <a:xfrm>
            <a:off x="783936" y="1412875"/>
            <a:ext cx="6285687" cy="3788681"/>
          </a:xfrm>
        </p:spPr>
        <p:txBody>
          <a:bodyPr/>
          <a:lstStyle/>
          <a:p>
            <a:pPr marL="285750" indent="-285750">
              <a:buFont typeface="Arial" panose="020B0604020202020204" pitchFamily="34" charset="0"/>
              <a:buChar char="•"/>
            </a:pPr>
            <a:r>
              <a:rPr lang="en-US" dirty="0"/>
              <a:t>Ready-made set of courses worth 30 ECTS</a:t>
            </a:r>
          </a:p>
          <a:p>
            <a:endParaRPr lang="en-US" dirty="0"/>
          </a:p>
          <a:p>
            <a:pPr marL="285750" indent="-285750">
              <a:buFont typeface="Arial" panose="020B0604020202020204" pitchFamily="34" charset="0"/>
              <a:buChar char="•"/>
            </a:pPr>
            <a:r>
              <a:rPr lang="en-US" dirty="0"/>
              <a:t>Small class size: know all your class and faculty by name</a:t>
            </a:r>
          </a:p>
          <a:p>
            <a:endParaRPr lang="en-US" dirty="0"/>
          </a:p>
          <a:p>
            <a:pPr marL="285750" indent="-285750">
              <a:buFont typeface="Arial" panose="020B0604020202020204" pitchFamily="34" charset="0"/>
              <a:buChar char="•"/>
            </a:pPr>
            <a:r>
              <a:rPr lang="en-US" dirty="0"/>
              <a:t>Events and excursions organized for you</a:t>
            </a:r>
          </a:p>
          <a:p>
            <a:endParaRPr lang="en-US" dirty="0"/>
          </a:p>
          <a:p>
            <a:pPr marL="285750" indent="-285750">
              <a:buFont typeface="Arial" panose="020B0604020202020204" pitchFamily="34" charset="0"/>
              <a:buChar char="•"/>
            </a:pPr>
            <a:r>
              <a:rPr lang="en-US" dirty="0"/>
              <a:t>Housing arranged by the International Office</a:t>
            </a:r>
          </a:p>
          <a:p>
            <a:endParaRPr lang="en-US" dirty="0"/>
          </a:p>
          <a:p>
            <a:pPr marL="285750" indent="-285750">
              <a:buFont typeface="Arial" panose="020B0604020202020204" pitchFamily="34" charset="0"/>
              <a:buChar char="•"/>
            </a:pPr>
            <a:r>
              <a:rPr lang="en-US" dirty="0"/>
              <a:t>German buddy to answer your questions and help you settle in</a:t>
            </a:r>
          </a:p>
          <a:p>
            <a:endParaRPr lang="en-US" dirty="0"/>
          </a:p>
          <a:p>
            <a:pPr marL="285750" indent="-285750">
              <a:buFont typeface="Arial" panose="020B0604020202020204" pitchFamily="34" charset="0"/>
              <a:buChar char="•"/>
            </a:pPr>
            <a:r>
              <a:rPr lang="en-US" dirty="0"/>
              <a:t>Study together with international and German students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Enhance your personality and soft skills</a:t>
            </a:r>
          </a:p>
          <a:p>
            <a:endParaRPr lang="en-US" dirty="0"/>
          </a:p>
          <a:p>
            <a:pPr marL="285750" indent="-285750">
              <a:buFont typeface="Arial" panose="020B0604020202020204" pitchFamily="34" charset="0"/>
              <a:buChar char="•"/>
            </a:pPr>
            <a:r>
              <a:rPr lang="en-US" dirty="0"/>
              <a:t>Full support from the IP team before, during and after the semester</a:t>
            </a:r>
          </a:p>
          <a:p>
            <a:endParaRPr lang="en-US" dirty="0"/>
          </a:p>
        </p:txBody>
      </p:sp>
      <p:sp>
        <p:nvSpPr>
          <p:cNvPr id="8" name="Titel 1"/>
          <p:cNvSpPr>
            <a:spLocks noGrp="1"/>
          </p:cNvSpPr>
          <p:nvPr>
            <p:ph type="title" idx="4294967295"/>
          </p:nvPr>
        </p:nvSpPr>
        <p:spPr>
          <a:xfrm>
            <a:off x="904875" y="303575"/>
            <a:ext cx="8284192" cy="720000"/>
          </a:xfrm>
        </p:spPr>
        <p:txBody>
          <a:bodyPr/>
          <a:lstStyle/>
          <a:p>
            <a:r>
              <a:rPr lang="de-DE" sz="3600" dirty="0"/>
              <a:t>International </a:t>
            </a:r>
            <a:r>
              <a:rPr lang="de-DE" sz="3600" dirty="0" err="1"/>
              <a:t>Program</a:t>
            </a:r>
            <a:r>
              <a:rPr lang="de-DE" sz="3600" dirty="0"/>
              <a:t> </a:t>
            </a:r>
            <a:r>
              <a:rPr lang="de-DE" sz="3600" dirty="0" err="1"/>
              <a:t>basics</a:t>
            </a:r>
            <a:endParaRPr lang="de-DE" sz="3600"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26516">
            <a:off x="6508853" y="3578140"/>
            <a:ext cx="2345180" cy="1563453"/>
          </a:xfrm>
          <a:prstGeom prst="rect">
            <a:avLst/>
          </a:prstGeom>
          <a:noFill/>
          <a:ln w="19050">
            <a:solidFill>
              <a:schemeClr val="accent1"/>
            </a:solidFill>
            <a:miter lim="800000"/>
            <a:headEnd/>
            <a:tailEnd/>
          </a:ln>
        </p:spPr>
      </p:pic>
      <p:sp>
        <p:nvSpPr>
          <p:cNvPr id="2" name="Fußzeilenplatzhalter 1"/>
          <p:cNvSpPr>
            <a:spLocks noGrp="1"/>
          </p:cNvSpPr>
          <p:nvPr>
            <p:ph type="ftr" sz="quarter" idx="10"/>
          </p:nvPr>
        </p:nvSpPr>
        <p:spPr/>
        <p:txBody>
          <a:bodyPr/>
          <a:lstStyle/>
          <a:p>
            <a:pPr algn="l"/>
            <a:r>
              <a:rPr lang="en-US"/>
              <a:t>IPE – International Program in Engineering 21-07-09</a:t>
            </a:r>
            <a:endParaRPr lang="de-DE" dirty="0"/>
          </a:p>
        </p:txBody>
      </p:sp>
    </p:spTree>
    <p:extLst>
      <p:ext uri="{BB962C8B-B14F-4D97-AF65-F5344CB8AC3E}">
        <p14:creationId xmlns:p14="http://schemas.microsoft.com/office/powerpoint/2010/main" val="1424662488"/>
      </p:ext>
    </p:extLst>
  </p:cSld>
  <p:clrMapOvr>
    <a:masterClrMapping/>
  </p:clrMapOvr>
  <mc:AlternateContent xmlns:mc="http://schemas.openxmlformats.org/markup-compatibility/2006" xmlns:p14="http://schemas.microsoft.com/office/powerpoint/2010/main">
    <mc:Choice Requires="p14">
      <p:transition spd="slow" p14:dur="2000" advTm="14705"/>
    </mc:Choice>
    <mc:Fallback xmlns="">
      <p:transition spd="slow" advTm="147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4875" y="40855"/>
            <a:ext cx="6479704" cy="720000"/>
          </a:xfrm>
        </p:spPr>
        <p:txBody>
          <a:bodyPr/>
          <a:lstStyle/>
          <a:p>
            <a:r>
              <a:rPr lang="de-DE" sz="3600" dirty="0"/>
              <a:t>IPE – </a:t>
            </a:r>
            <a:r>
              <a:rPr lang="de-DE" sz="3600" dirty="0" err="1"/>
              <a:t>Overview</a:t>
            </a:r>
            <a:r>
              <a:rPr lang="de-DE" sz="3600" dirty="0"/>
              <a:t> </a:t>
            </a:r>
          </a:p>
        </p:txBody>
      </p:sp>
      <p:pic>
        <p:nvPicPr>
          <p:cNvPr id="8" name="Grafik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763688" y="2231156"/>
            <a:ext cx="5952431" cy="40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861951" y="1412776"/>
            <a:ext cx="2341897"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Textfeld 4"/>
          <p:cNvSpPr txBox="1"/>
          <p:nvPr/>
        </p:nvSpPr>
        <p:spPr>
          <a:xfrm>
            <a:off x="1691680" y="2460993"/>
            <a:ext cx="1827744" cy="587853"/>
          </a:xfrm>
          <a:prstGeom prst="rect">
            <a:avLst/>
          </a:prstGeom>
          <a:solidFill>
            <a:schemeClr val="bg1"/>
          </a:solidFill>
        </p:spPr>
        <p:txBody>
          <a:bodyPr wrap="none" rtlCol="0">
            <a:spAutoFit/>
          </a:bodyPr>
          <a:lstStyle/>
          <a:p>
            <a:pPr>
              <a:lnSpc>
                <a:spcPct val="115000"/>
              </a:lnSpc>
              <a:spcAft>
                <a:spcPts val="0"/>
              </a:spcAft>
            </a:pPr>
            <a:r>
              <a:rPr lang="en-US" sz="1400" dirty="0"/>
              <a:t>Automation Systems</a:t>
            </a:r>
            <a:br>
              <a:rPr lang="en-US" sz="1400" dirty="0"/>
            </a:br>
            <a:r>
              <a:rPr lang="en-US" sz="1400" dirty="0"/>
              <a:t>Engineering</a:t>
            </a:r>
            <a:endParaRPr lang="de-DE" dirty="0">
              <a:solidFill>
                <a:schemeClr val="accent2"/>
              </a:solidFill>
              <a:latin typeface="Calibri"/>
              <a:ea typeface="Calibri"/>
              <a:cs typeface="Times New Roman"/>
            </a:endParaRPr>
          </a:p>
        </p:txBody>
      </p:sp>
      <p:sp>
        <p:nvSpPr>
          <p:cNvPr id="7" name="Textfeld 6"/>
          <p:cNvSpPr txBox="1"/>
          <p:nvPr/>
        </p:nvSpPr>
        <p:spPr>
          <a:xfrm>
            <a:off x="162723" y="836712"/>
            <a:ext cx="8856984" cy="1061829"/>
          </a:xfrm>
          <a:prstGeom prst="rect">
            <a:avLst/>
          </a:prstGeom>
          <a:noFill/>
        </p:spPr>
        <p:txBody>
          <a:bodyPr wrap="square" rtlCol="0">
            <a:spAutoFit/>
          </a:bodyPr>
          <a:lstStyle/>
          <a:p>
            <a:pPr marL="361950" lvl="1" indent="-361950">
              <a:spcBef>
                <a:spcPts val="0"/>
              </a:spcBef>
              <a:spcAft>
                <a:spcPts val="900"/>
              </a:spcAft>
              <a:buFont typeface="Generis Sans Com" panose="020B0506040503020204" pitchFamily="34" charset="0"/>
              <a:buChar char="»"/>
            </a:pPr>
            <a:r>
              <a:rPr lang="de-DE" sz="1600" dirty="0" err="1">
                <a:solidFill>
                  <a:srgbClr val="5D686E"/>
                </a:solidFill>
                <a:latin typeface="Generis Sans Com"/>
              </a:rPr>
              <a:t>Specialization</a:t>
            </a:r>
            <a:r>
              <a:rPr lang="de-DE" sz="1600" dirty="0">
                <a:solidFill>
                  <a:srgbClr val="5D686E"/>
                </a:solidFill>
                <a:latin typeface="Generis Sans Com"/>
              </a:rPr>
              <a:t> „ </a:t>
            </a:r>
            <a:r>
              <a:rPr lang="de-DE" sz="1600" dirty="0" err="1">
                <a:solidFill>
                  <a:srgbClr val="5D686E"/>
                </a:solidFill>
                <a:latin typeface="Generis Sans Com"/>
              </a:rPr>
              <a:t>Production</a:t>
            </a:r>
            <a:r>
              <a:rPr lang="de-DE" sz="1600" dirty="0">
                <a:solidFill>
                  <a:srgbClr val="5D686E"/>
                </a:solidFill>
                <a:latin typeface="Generis Sans Com"/>
              </a:rPr>
              <a:t> Systems Engineering“ </a:t>
            </a:r>
          </a:p>
          <a:p>
            <a:pPr marL="361950" lvl="1" indent="-361950">
              <a:spcBef>
                <a:spcPts val="0"/>
              </a:spcBef>
              <a:spcAft>
                <a:spcPts val="900"/>
              </a:spcAft>
              <a:buFont typeface="Generis Sans Com" panose="020B0506040503020204" pitchFamily="34" charset="0"/>
              <a:buChar char="»"/>
            </a:pPr>
            <a:r>
              <a:rPr lang="de-DE" sz="1600" dirty="0" err="1">
                <a:solidFill>
                  <a:srgbClr val="5D686E"/>
                </a:solidFill>
                <a:latin typeface="Generis Sans Com"/>
              </a:rPr>
              <a:t>Specific</a:t>
            </a:r>
            <a:r>
              <a:rPr lang="de-DE" sz="1600" dirty="0">
                <a:solidFill>
                  <a:srgbClr val="5D686E"/>
                </a:solidFill>
                <a:latin typeface="Generis Sans Com"/>
              </a:rPr>
              <a:t> </a:t>
            </a:r>
            <a:r>
              <a:rPr lang="de-DE" sz="1600" dirty="0" err="1">
                <a:solidFill>
                  <a:srgbClr val="5D686E"/>
                </a:solidFill>
                <a:latin typeface="Generis Sans Com"/>
              </a:rPr>
              <a:t>integrating</a:t>
            </a:r>
            <a:r>
              <a:rPr lang="de-DE" sz="1600" dirty="0">
                <a:solidFill>
                  <a:srgbClr val="5D686E"/>
                </a:solidFill>
                <a:latin typeface="Generis Sans Com"/>
              </a:rPr>
              <a:t> &amp; </a:t>
            </a:r>
            <a:r>
              <a:rPr lang="de-DE" sz="1600" dirty="0" err="1">
                <a:solidFill>
                  <a:srgbClr val="5D686E"/>
                </a:solidFill>
                <a:latin typeface="Generis Sans Com"/>
              </a:rPr>
              <a:t>interdisciplinary</a:t>
            </a:r>
            <a:r>
              <a:rPr lang="de-DE" sz="1600" dirty="0">
                <a:solidFill>
                  <a:srgbClr val="5D686E"/>
                </a:solidFill>
                <a:latin typeface="Generis Sans Com"/>
              </a:rPr>
              <a:t> </a:t>
            </a:r>
            <a:r>
              <a:rPr lang="de-DE" sz="1600" dirty="0" err="1">
                <a:solidFill>
                  <a:srgbClr val="5D686E"/>
                </a:solidFill>
                <a:latin typeface="Generis Sans Com"/>
              </a:rPr>
              <a:t>modules</a:t>
            </a:r>
            <a:r>
              <a:rPr lang="de-DE" sz="1600" dirty="0">
                <a:solidFill>
                  <a:srgbClr val="5D686E"/>
                </a:solidFill>
                <a:latin typeface="Generis Sans Com"/>
              </a:rPr>
              <a:t> (‚</a:t>
            </a:r>
            <a:r>
              <a:rPr lang="de-DE" sz="1600" dirty="0" err="1">
                <a:solidFill>
                  <a:srgbClr val="5D686E"/>
                </a:solidFill>
                <a:latin typeface="Generis Sans Com"/>
              </a:rPr>
              <a:t>Broad</a:t>
            </a:r>
            <a:r>
              <a:rPr lang="de-DE" sz="1600" dirty="0">
                <a:solidFill>
                  <a:srgbClr val="5D686E"/>
                </a:solidFill>
                <a:latin typeface="Generis Sans Com"/>
              </a:rPr>
              <a:t>‘ </a:t>
            </a:r>
            <a:r>
              <a:rPr lang="de-DE" sz="1600" dirty="0" err="1">
                <a:solidFill>
                  <a:srgbClr val="5D686E"/>
                </a:solidFill>
                <a:latin typeface="Generis Sans Com"/>
              </a:rPr>
              <a:t>instead</a:t>
            </a:r>
            <a:r>
              <a:rPr lang="de-DE" sz="1600" dirty="0">
                <a:solidFill>
                  <a:srgbClr val="5D686E"/>
                </a:solidFill>
                <a:latin typeface="Generis Sans Com"/>
              </a:rPr>
              <a:t> </a:t>
            </a:r>
            <a:r>
              <a:rPr lang="de-DE" sz="1600" dirty="0" err="1">
                <a:solidFill>
                  <a:srgbClr val="5D686E"/>
                </a:solidFill>
                <a:latin typeface="Generis Sans Com"/>
              </a:rPr>
              <a:t>of</a:t>
            </a:r>
            <a:r>
              <a:rPr lang="de-DE" sz="1600" dirty="0">
                <a:solidFill>
                  <a:srgbClr val="5D686E"/>
                </a:solidFill>
                <a:latin typeface="Generis Sans Com"/>
              </a:rPr>
              <a:t> ‚</a:t>
            </a:r>
            <a:r>
              <a:rPr lang="de-DE" sz="1600" dirty="0" err="1">
                <a:solidFill>
                  <a:srgbClr val="5D686E"/>
                </a:solidFill>
                <a:latin typeface="Generis Sans Com"/>
              </a:rPr>
              <a:t>Deep</a:t>
            </a:r>
            <a:r>
              <a:rPr lang="de-DE" sz="1600" dirty="0">
                <a:solidFill>
                  <a:srgbClr val="5D686E"/>
                </a:solidFill>
                <a:latin typeface="Generis Sans Com"/>
              </a:rPr>
              <a:t>‘) </a:t>
            </a:r>
          </a:p>
          <a:p>
            <a:pPr marL="361950" lvl="1" indent="-361950">
              <a:spcBef>
                <a:spcPts val="0"/>
              </a:spcBef>
              <a:spcAft>
                <a:spcPts val="900"/>
              </a:spcAft>
              <a:buFont typeface="Generis Sans Com" panose="020B0506040503020204" pitchFamily="34" charset="0"/>
              <a:buChar char="»"/>
            </a:pPr>
            <a:r>
              <a:rPr lang="de-DE" sz="1600" dirty="0" err="1">
                <a:solidFill>
                  <a:srgbClr val="5D686E"/>
                </a:solidFill>
                <a:latin typeface="Generis Sans Com"/>
              </a:rPr>
              <a:t>Seminaristic</a:t>
            </a:r>
            <a:r>
              <a:rPr lang="de-DE" sz="1600" dirty="0">
                <a:solidFill>
                  <a:srgbClr val="5D686E"/>
                </a:solidFill>
                <a:latin typeface="Generis Sans Com"/>
              </a:rPr>
              <a:t> </a:t>
            </a:r>
            <a:r>
              <a:rPr lang="de-DE" sz="1600" dirty="0" err="1">
                <a:solidFill>
                  <a:srgbClr val="5D686E"/>
                </a:solidFill>
                <a:latin typeface="Generis Sans Com"/>
              </a:rPr>
              <a:t>approach</a:t>
            </a:r>
            <a:r>
              <a:rPr lang="de-DE" sz="1600" dirty="0">
                <a:solidFill>
                  <a:srgbClr val="5D686E"/>
                </a:solidFill>
                <a:latin typeface="Generis Sans Com"/>
              </a:rPr>
              <a:t>, Team-</a:t>
            </a:r>
            <a:r>
              <a:rPr lang="de-DE" sz="1600" dirty="0" err="1">
                <a:solidFill>
                  <a:srgbClr val="5D686E"/>
                </a:solidFill>
                <a:latin typeface="Generis Sans Com"/>
              </a:rPr>
              <a:t>oriented</a:t>
            </a:r>
            <a:r>
              <a:rPr lang="de-DE" sz="1600" dirty="0">
                <a:solidFill>
                  <a:srgbClr val="5D686E"/>
                </a:solidFill>
                <a:latin typeface="Generis Sans Com"/>
              </a:rPr>
              <a:t> </a:t>
            </a:r>
            <a:r>
              <a:rPr lang="de-DE" sz="1600" dirty="0" err="1">
                <a:solidFill>
                  <a:srgbClr val="5D686E"/>
                </a:solidFill>
                <a:latin typeface="Generis Sans Com"/>
              </a:rPr>
              <a:t>scientific</a:t>
            </a:r>
            <a:r>
              <a:rPr lang="de-DE" sz="1600" dirty="0">
                <a:solidFill>
                  <a:srgbClr val="5D686E"/>
                </a:solidFill>
                <a:latin typeface="Generis Sans Com"/>
              </a:rPr>
              <a:t> </a:t>
            </a:r>
            <a:r>
              <a:rPr lang="de-DE" sz="1600" dirty="0" err="1">
                <a:solidFill>
                  <a:srgbClr val="5D686E"/>
                </a:solidFill>
                <a:latin typeface="Generis Sans Com"/>
              </a:rPr>
              <a:t>work</a:t>
            </a:r>
            <a:endParaRPr lang="de-DE" sz="1600" dirty="0">
              <a:solidFill>
                <a:srgbClr val="5D686E"/>
              </a:solidFill>
              <a:latin typeface="Generis Sans Com"/>
            </a:endParaRPr>
          </a:p>
        </p:txBody>
      </p:sp>
      <p:sp>
        <p:nvSpPr>
          <p:cNvPr id="11" name="Textfeld 10"/>
          <p:cNvSpPr txBox="1"/>
          <p:nvPr/>
        </p:nvSpPr>
        <p:spPr>
          <a:xfrm>
            <a:off x="3779912" y="2145213"/>
            <a:ext cx="2175596" cy="571888"/>
          </a:xfrm>
          <a:prstGeom prst="rect">
            <a:avLst/>
          </a:prstGeom>
          <a:solidFill>
            <a:schemeClr val="bg1"/>
          </a:solidFill>
        </p:spPr>
        <p:txBody>
          <a:bodyPr wrap="none" rtlCol="0">
            <a:spAutoFit/>
          </a:bodyPr>
          <a:lstStyle/>
          <a:p>
            <a:pPr>
              <a:lnSpc>
                <a:spcPct val="115000"/>
              </a:lnSpc>
              <a:spcAft>
                <a:spcPts val="0"/>
              </a:spcAft>
            </a:pPr>
            <a:r>
              <a:rPr lang="en-US" sz="1400" dirty="0"/>
              <a:t>Engineering Operations </a:t>
            </a:r>
            <a:br>
              <a:rPr lang="en-US" sz="1400" dirty="0"/>
            </a:br>
            <a:r>
              <a:rPr lang="en-US" sz="1400" dirty="0"/>
              <a:t>&amp; Business Management</a:t>
            </a:r>
            <a:endParaRPr lang="de-DE" dirty="0">
              <a:solidFill>
                <a:schemeClr val="accent2"/>
              </a:solidFill>
              <a:latin typeface="Calibri"/>
              <a:ea typeface="Calibri"/>
              <a:cs typeface="Times New Roman"/>
            </a:endParaRPr>
          </a:p>
        </p:txBody>
      </p:sp>
      <p:sp>
        <p:nvSpPr>
          <p:cNvPr id="12" name="Textfeld 11"/>
          <p:cNvSpPr txBox="1"/>
          <p:nvPr/>
        </p:nvSpPr>
        <p:spPr>
          <a:xfrm>
            <a:off x="5652120" y="2754920"/>
            <a:ext cx="2172390" cy="571888"/>
          </a:xfrm>
          <a:prstGeom prst="rect">
            <a:avLst/>
          </a:prstGeom>
          <a:solidFill>
            <a:schemeClr val="bg1"/>
          </a:solidFill>
        </p:spPr>
        <p:txBody>
          <a:bodyPr wrap="none" rtlCol="0">
            <a:spAutoFit/>
          </a:bodyPr>
          <a:lstStyle/>
          <a:p>
            <a:pPr>
              <a:lnSpc>
                <a:spcPct val="115000"/>
              </a:lnSpc>
              <a:spcAft>
                <a:spcPts val="0"/>
              </a:spcAft>
            </a:pPr>
            <a:r>
              <a:rPr lang="en-US" sz="1400" dirty="0"/>
              <a:t>Production– and </a:t>
            </a:r>
            <a:br>
              <a:rPr lang="en-US" sz="1400" dirty="0"/>
            </a:br>
            <a:r>
              <a:rPr lang="en-US" sz="1400" dirty="0"/>
              <a:t>Information Management</a:t>
            </a:r>
            <a:endParaRPr lang="de-DE" dirty="0">
              <a:solidFill>
                <a:schemeClr val="accent2"/>
              </a:solidFill>
              <a:latin typeface="Calibri"/>
              <a:ea typeface="Calibri"/>
              <a:cs typeface="Times New Roman"/>
            </a:endParaRPr>
          </a:p>
        </p:txBody>
      </p:sp>
      <p:sp>
        <p:nvSpPr>
          <p:cNvPr id="13" name="Textfeld 12"/>
          <p:cNvSpPr txBox="1"/>
          <p:nvPr/>
        </p:nvSpPr>
        <p:spPr>
          <a:xfrm>
            <a:off x="6084168" y="4077072"/>
            <a:ext cx="2431435" cy="835613"/>
          </a:xfrm>
          <a:prstGeom prst="rect">
            <a:avLst/>
          </a:prstGeom>
          <a:solidFill>
            <a:schemeClr val="bg1"/>
          </a:solidFill>
        </p:spPr>
        <p:txBody>
          <a:bodyPr wrap="none" rtlCol="0">
            <a:spAutoFit/>
          </a:bodyPr>
          <a:lstStyle/>
          <a:p>
            <a:pPr>
              <a:lnSpc>
                <a:spcPct val="115000"/>
              </a:lnSpc>
              <a:spcAft>
                <a:spcPts val="0"/>
              </a:spcAft>
            </a:pPr>
            <a:r>
              <a:rPr lang="en-US" sz="1400" dirty="0"/>
              <a:t>Embedded Systems </a:t>
            </a:r>
            <a:br>
              <a:rPr lang="en-US" sz="1400" dirty="0"/>
            </a:br>
            <a:r>
              <a:rPr lang="en-US" sz="1400" dirty="0"/>
              <a:t>(Internet of Things &amp;</a:t>
            </a:r>
            <a:br>
              <a:rPr lang="en-US" sz="1400" dirty="0"/>
            </a:br>
            <a:r>
              <a:rPr lang="en-US" sz="1400" dirty="0"/>
              <a:t>Technical Info Management)</a:t>
            </a:r>
            <a:endParaRPr lang="de-DE" dirty="0">
              <a:solidFill>
                <a:schemeClr val="accent2"/>
              </a:solidFill>
              <a:latin typeface="Calibri"/>
              <a:ea typeface="Calibri"/>
              <a:cs typeface="Times New Roman"/>
            </a:endParaRPr>
          </a:p>
        </p:txBody>
      </p:sp>
      <p:sp>
        <p:nvSpPr>
          <p:cNvPr id="14" name="Textfeld 13"/>
          <p:cNvSpPr txBox="1"/>
          <p:nvPr/>
        </p:nvSpPr>
        <p:spPr>
          <a:xfrm>
            <a:off x="651043" y="3983211"/>
            <a:ext cx="2225289" cy="587853"/>
          </a:xfrm>
          <a:prstGeom prst="rect">
            <a:avLst/>
          </a:prstGeom>
          <a:solidFill>
            <a:schemeClr val="bg1"/>
          </a:solidFill>
        </p:spPr>
        <p:txBody>
          <a:bodyPr wrap="none" rtlCol="0">
            <a:spAutoFit/>
          </a:bodyPr>
          <a:lstStyle/>
          <a:p>
            <a:pPr>
              <a:lnSpc>
                <a:spcPct val="115000"/>
              </a:lnSpc>
              <a:spcAft>
                <a:spcPts val="0"/>
              </a:spcAft>
            </a:pPr>
            <a:r>
              <a:rPr lang="en-US" sz="1400" dirty="0"/>
              <a:t>Student Research Project</a:t>
            </a:r>
            <a:br>
              <a:rPr lang="en-US" sz="1400" dirty="0"/>
            </a:br>
            <a:r>
              <a:rPr lang="en-US" sz="1400" dirty="0"/>
              <a:t>(</a:t>
            </a:r>
            <a:r>
              <a:rPr lang="en-US" sz="1400" dirty="0" err="1"/>
              <a:t>Studienarbeit</a:t>
            </a:r>
            <a:r>
              <a:rPr lang="en-US" sz="1400" dirty="0"/>
              <a:t>)</a:t>
            </a:r>
            <a:endParaRPr lang="de-DE" dirty="0">
              <a:solidFill>
                <a:schemeClr val="accent2"/>
              </a:solidFill>
              <a:latin typeface="Calibri"/>
              <a:ea typeface="Calibri"/>
              <a:cs typeface="Times New Roman"/>
            </a:endParaRPr>
          </a:p>
        </p:txBody>
      </p:sp>
      <p:sp>
        <p:nvSpPr>
          <p:cNvPr id="15" name="Textfeld 14"/>
          <p:cNvSpPr txBox="1"/>
          <p:nvPr/>
        </p:nvSpPr>
        <p:spPr>
          <a:xfrm>
            <a:off x="1865642" y="5595134"/>
            <a:ext cx="1872208" cy="587853"/>
          </a:xfrm>
          <a:prstGeom prst="rect">
            <a:avLst/>
          </a:prstGeom>
          <a:solidFill>
            <a:schemeClr val="bg1"/>
          </a:solidFill>
          <a:ln>
            <a:solidFill>
              <a:srgbClr val="FF0000"/>
            </a:solidFill>
          </a:ln>
        </p:spPr>
        <p:txBody>
          <a:bodyPr wrap="square" rtlCol="0">
            <a:spAutoFit/>
          </a:bodyPr>
          <a:lstStyle/>
          <a:p>
            <a:pPr>
              <a:lnSpc>
                <a:spcPct val="115000"/>
              </a:lnSpc>
              <a:spcAft>
                <a:spcPts val="0"/>
              </a:spcAft>
            </a:pPr>
            <a:r>
              <a:rPr lang="en-US" sz="1400" dirty="0"/>
              <a:t>Social programs, </a:t>
            </a:r>
            <a:br>
              <a:rPr lang="en-US" sz="1400" dirty="0"/>
            </a:br>
            <a:r>
              <a:rPr lang="en-US" sz="1400" dirty="0"/>
              <a:t>Excursions &amp; Trips</a:t>
            </a:r>
            <a:endParaRPr lang="de-DE" dirty="0">
              <a:latin typeface="Calibri"/>
              <a:ea typeface="Calibri"/>
              <a:cs typeface="Times New Roman"/>
            </a:endParaRPr>
          </a:p>
        </p:txBody>
      </p:sp>
      <p:sp>
        <p:nvSpPr>
          <p:cNvPr id="16" name="Textfeld 15"/>
          <p:cNvSpPr txBox="1"/>
          <p:nvPr/>
        </p:nvSpPr>
        <p:spPr>
          <a:xfrm>
            <a:off x="3809858" y="5695173"/>
            <a:ext cx="1788083" cy="587853"/>
          </a:xfrm>
          <a:prstGeom prst="rect">
            <a:avLst/>
          </a:prstGeom>
          <a:solidFill>
            <a:schemeClr val="bg1"/>
          </a:solidFill>
          <a:ln>
            <a:solidFill>
              <a:srgbClr val="FF0000"/>
            </a:solidFill>
          </a:ln>
        </p:spPr>
        <p:txBody>
          <a:bodyPr wrap="square" rtlCol="0">
            <a:spAutoFit/>
          </a:bodyPr>
          <a:lstStyle/>
          <a:p>
            <a:pPr>
              <a:lnSpc>
                <a:spcPct val="115000"/>
              </a:lnSpc>
              <a:spcAft>
                <a:spcPts val="0"/>
              </a:spcAft>
            </a:pPr>
            <a:r>
              <a:rPr lang="en-US" sz="1400" dirty="0"/>
              <a:t>Intensive German Classes</a:t>
            </a:r>
            <a:endParaRPr lang="de-DE" dirty="0">
              <a:latin typeface="Calibri"/>
              <a:ea typeface="Calibri"/>
              <a:cs typeface="Times New Roman"/>
            </a:endParaRPr>
          </a:p>
        </p:txBody>
      </p:sp>
      <p:sp>
        <p:nvSpPr>
          <p:cNvPr id="17" name="Textfeld 16"/>
          <p:cNvSpPr txBox="1"/>
          <p:nvPr/>
        </p:nvSpPr>
        <p:spPr>
          <a:xfrm>
            <a:off x="5652120" y="5301208"/>
            <a:ext cx="1872208" cy="587853"/>
          </a:xfrm>
          <a:prstGeom prst="rect">
            <a:avLst/>
          </a:prstGeom>
          <a:solidFill>
            <a:schemeClr val="bg1"/>
          </a:solidFill>
          <a:ln>
            <a:solidFill>
              <a:srgbClr val="FF0000"/>
            </a:solidFill>
          </a:ln>
        </p:spPr>
        <p:txBody>
          <a:bodyPr wrap="square" rtlCol="0">
            <a:spAutoFit/>
          </a:bodyPr>
          <a:lstStyle/>
          <a:p>
            <a:pPr>
              <a:lnSpc>
                <a:spcPct val="115000"/>
              </a:lnSpc>
              <a:spcAft>
                <a:spcPts val="0"/>
              </a:spcAft>
            </a:pPr>
            <a:r>
              <a:rPr lang="en-US" sz="1400" dirty="0"/>
              <a:t>Additional intercultural lectures</a:t>
            </a:r>
            <a:endParaRPr lang="de-DE" dirty="0">
              <a:latin typeface="Calibri"/>
              <a:ea typeface="Calibri"/>
              <a:cs typeface="Times New Roman"/>
            </a:endParaRPr>
          </a:p>
        </p:txBody>
      </p:sp>
      <p:sp>
        <p:nvSpPr>
          <p:cNvPr id="18" name="Fußzeilenplatzhalter 2"/>
          <p:cNvSpPr>
            <a:spLocks noGrp="1"/>
          </p:cNvSpPr>
          <p:nvPr>
            <p:ph type="ftr" sz="quarter" idx="3"/>
          </p:nvPr>
        </p:nvSpPr>
        <p:spPr>
          <a:xfrm>
            <a:off x="861951" y="6369419"/>
            <a:ext cx="5586615" cy="365125"/>
          </a:xfrm>
          <a:prstGeom prst="rect">
            <a:avLst/>
          </a:prstGeom>
        </p:spPr>
        <p:txBody>
          <a:bodyPr/>
          <a:lstStyle/>
          <a:p>
            <a:pPr algn="l"/>
            <a:r>
              <a:rPr lang="en-US">
                <a:solidFill>
                  <a:srgbClr val="5D686E"/>
                </a:solidFill>
              </a:rPr>
              <a:t>IPE – International Program in Engineering 21-07-09</a:t>
            </a:r>
            <a:endParaRPr lang="de-DE" dirty="0">
              <a:solidFill>
                <a:srgbClr val="5D686E"/>
              </a:solidFill>
            </a:endParaRPr>
          </a:p>
        </p:txBody>
      </p:sp>
      <p:sp>
        <p:nvSpPr>
          <p:cNvPr id="19" name="Foliennummernplatzhalter 1"/>
          <p:cNvSpPr txBox="1">
            <a:spLocks/>
          </p:cNvSpPr>
          <p:nvPr/>
        </p:nvSpPr>
        <p:spPr>
          <a:xfrm>
            <a:off x="6588224" y="6417979"/>
            <a:ext cx="1980000" cy="365125"/>
          </a:xfrm>
          <a:prstGeom prst="rect">
            <a:avLst/>
          </a:prstGeom>
        </p:spPr>
        <p:txBody>
          <a:bodyPr vert="horz" lIns="36000" tIns="0" rIns="36000" bIns="0" rtlCol="0" anchor="ctr">
            <a:noAutofit/>
          </a:bodyPr>
          <a:lstStyle>
            <a:defPPr>
              <a:defRPr lang="de-DE"/>
            </a:defPPr>
            <a:lvl1pPr algn="r" rtl="0" fontAlgn="base">
              <a:spcBef>
                <a:spcPct val="0"/>
              </a:spcBef>
              <a:spcAft>
                <a:spcPct val="0"/>
              </a:spcAft>
              <a:defRPr sz="10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dirty="0">
                <a:latin typeface="Lucida Sans Unicode" panose="020B0602030504020204" pitchFamily="34" charset="0"/>
                <a:cs typeface="Lucida Sans Unicode" panose="020B0602030504020204" pitchFamily="34" charset="0"/>
              </a:rPr>
              <a:t>5</a:t>
            </a:r>
          </a:p>
        </p:txBody>
      </p:sp>
    </p:spTree>
    <p:extLst>
      <p:ext uri="{BB962C8B-B14F-4D97-AF65-F5344CB8AC3E}">
        <p14:creationId xmlns:p14="http://schemas.microsoft.com/office/powerpoint/2010/main" val="261252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4875" y="303575"/>
            <a:ext cx="7740000" cy="720000"/>
          </a:xfrm>
        </p:spPr>
        <p:txBody>
          <a:bodyPr/>
          <a:lstStyle/>
          <a:p>
            <a:r>
              <a:rPr lang="de-DE" sz="3600" dirty="0"/>
              <a:t>IPE – Modules in Detail</a:t>
            </a:r>
          </a:p>
        </p:txBody>
      </p:sp>
      <p:sp>
        <p:nvSpPr>
          <p:cNvPr id="3" name="Inhaltsplatzhalter 2"/>
          <p:cNvSpPr>
            <a:spLocks noGrp="1"/>
          </p:cNvSpPr>
          <p:nvPr>
            <p:ph idx="1"/>
          </p:nvPr>
        </p:nvSpPr>
        <p:spPr/>
        <p:txBody>
          <a:bodyPr/>
          <a:lstStyle/>
          <a:p>
            <a:pPr marL="0" lvl="3" indent="0">
              <a:buNone/>
            </a:pPr>
            <a:endParaRPr lang="de-DE" dirty="0"/>
          </a:p>
          <a:p>
            <a:endParaRPr lang="de-DE" dirty="0"/>
          </a:p>
        </p:txBody>
      </p:sp>
      <p:graphicFrame>
        <p:nvGraphicFramePr>
          <p:cNvPr id="14" name="Tabelle 13"/>
          <p:cNvGraphicFramePr>
            <a:graphicFrameLocks noGrp="1"/>
          </p:cNvGraphicFramePr>
          <p:nvPr>
            <p:extLst>
              <p:ext uri="{D42A27DB-BD31-4B8C-83A1-F6EECF244321}">
                <p14:modId xmlns:p14="http://schemas.microsoft.com/office/powerpoint/2010/main" val="3607441230"/>
              </p:ext>
            </p:extLst>
          </p:nvPr>
        </p:nvGraphicFramePr>
        <p:xfrm>
          <a:off x="683568" y="1127608"/>
          <a:ext cx="8064896" cy="4777154"/>
        </p:xfrm>
        <a:graphic>
          <a:graphicData uri="http://schemas.openxmlformats.org/drawingml/2006/table">
            <a:tbl>
              <a:tblPr firstRow="1" bandRow="1">
                <a:tableStyleId>{5C22544A-7EE6-4342-B048-85BDC9FD1C3A}</a:tableStyleId>
              </a:tblPr>
              <a:tblGrid>
                <a:gridCol w="2325015">
                  <a:extLst>
                    <a:ext uri="{9D8B030D-6E8A-4147-A177-3AD203B41FA5}">
                      <a16:colId xmlns:a16="http://schemas.microsoft.com/office/drawing/2014/main" val="20000"/>
                    </a:ext>
                  </a:extLst>
                </a:gridCol>
                <a:gridCol w="1307821">
                  <a:extLst>
                    <a:ext uri="{9D8B030D-6E8A-4147-A177-3AD203B41FA5}">
                      <a16:colId xmlns:a16="http://schemas.microsoft.com/office/drawing/2014/main" val="20001"/>
                    </a:ext>
                  </a:extLst>
                </a:gridCol>
                <a:gridCol w="4432060">
                  <a:extLst>
                    <a:ext uri="{9D8B030D-6E8A-4147-A177-3AD203B41FA5}">
                      <a16:colId xmlns:a16="http://schemas.microsoft.com/office/drawing/2014/main" val="20002"/>
                    </a:ext>
                  </a:extLst>
                </a:gridCol>
              </a:tblGrid>
              <a:tr h="438673">
                <a:tc>
                  <a:txBody>
                    <a:bodyPr/>
                    <a:lstStyle/>
                    <a:p>
                      <a:pPr marL="0" algn="l" defTabSz="914400" rtl="0" eaLnBrk="1" latinLnBrk="0" hangingPunct="1"/>
                      <a:endParaRPr lang="de-DE" sz="1200" b="0" kern="1200" dirty="0">
                        <a:solidFill>
                          <a:schemeClr val="tx1"/>
                        </a:solidFill>
                        <a:latin typeface="+mn-lt"/>
                        <a:ea typeface="+mn-ea"/>
                        <a:cs typeface="+mn-cs"/>
                      </a:endParaRPr>
                    </a:p>
                    <a:p>
                      <a:pPr marL="0" algn="l" defTabSz="914400" rtl="0" eaLnBrk="1" latinLnBrk="0" hangingPunct="1"/>
                      <a:r>
                        <a:rPr lang="de-DE" sz="1200" b="0" kern="1200" dirty="0">
                          <a:solidFill>
                            <a:schemeClr val="tx1"/>
                          </a:solidFill>
                          <a:latin typeface="+mn-lt"/>
                          <a:ea typeface="+mn-ea"/>
                          <a:cs typeface="+mn-cs"/>
                        </a:rPr>
                        <a:t>Modules</a:t>
                      </a:r>
                    </a:p>
                  </a:txBody>
                  <a:tcPr marL="0" marR="92142" marT="47588" marB="475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a:solidFill>
                            <a:schemeClr val="tx1"/>
                          </a:solidFill>
                        </a:rPr>
                        <a:t>ECTS per</a:t>
                      </a:r>
                      <a:r>
                        <a:rPr lang="de-DE" sz="1200" b="0" baseline="0" dirty="0">
                          <a:solidFill>
                            <a:schemeClr val="tx1"/>
                          </a:solidFill>
                        </a:rPr>
                        <a:t> </a:t>
                      </a:r>
                      <a:r>
                        <a:rPr lang="de-DE" sz="1200" b="0" dirty="0" err="1">
                          <a:solidFill>
                            <a:schemeClr val="tx1"/>
                          </a:solidFill>
                        </a:rPr>
                        <a:t>module</a:t>
                      </a:r>
                      <a:endParaRPr lang="de-DE" sz="1200" b="0" dirty="0">
                        <a:solidFill>
                          <a:srgbClr val="FF0000"/>
                        </a:solidFill>
                      </a:endParaRPr>
                    </a:p>
                  </a:txBody>
                  <a:tcPr marL="92142" marR="92142" marT="47588" marB="10981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a:solidFill>
                            <a:schemeClr val="tx1"/>
                          </a:solidFill>
                        </a:rPr>
                        <a:t>Teaching </a:t>
                      </a:r>
                      <a:r>
                        <a:rPr lang="de-DE" sz="1200" b="0" dirty="0" err="1">
                          <a:solidFill>
                            <a:schemeClr val="tx1"/>
                          </a:solidFill>
                        </a:rPr>
                        <a:t>and</a:t>
                      </a:r>
                      <a:r>
                        <a:rPr lang="de-DE" sz="1200" b="0" dirty="0">
                          <a:solidFill>
                            <a:schemeClr val="tx1"/>
                          </a:solidFill>
                        </a:rPr>
                        <a:t> </a:t>
                      </a:r>
                      <a:r>
                        <a:rPr lang="de-DE" sz="1200" b="0" dirty="0" err="1">
                          <a:solidFill>
                            <a:schemeClr val="tx1"/>
                          </a:solidFill>
                        </a:rPr>
                        <a:t>learning</a:t>
                      </a:r>
                      <a:r>
                        <a:rPr lang="de-DE" sz="1200" b="0" dirty="0">
                          <a:solidFill>
                            <a:schemeClr val="tx1"/>
                          </a:solidFill>
                        </a:rPr>
                        <a:t> </a:t>
                      </a:r>
                      <a:r>
                        <a:rPr lang="de-DE" sz="1200" b="0" dirty="0" err="1">
                          <a:solidFill>
                            <a:schemeClr val="tx1"/>
                          </a:solidFill>
                        </a:rPr>
                        <a:t>contents</a:t>
                      </a:r>
                      <a:endParaRPr lang="de-DE" sz="1200" b="0" dirty="0">
                        <a:solidFill>
                          <a:schemeClr val="tx1"/>
                        </a:solidFill>
                      </a:endParaRPr>
                    </a:p>
                  </a:txBody>
                  <a:tcPr marL="92142" marR="92142" marT="47588" marB="10981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9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A.) Automation</a:t>
                      </a:r>
                      <a:r>
                        <a:rPr lang="de-DE" sz="1200" baseline="0" dirty="0"/>
                        <a:t> Systems Engineering</a:t>
                      </a:r>
                      <a:endParaRPr lang="de-DE" sz="1200" dirty="0"/>
                    </a:p>
                    <a:p>
                      <a:endParaRPr lang="de-DE" sz="1200" b="0" dirty="0">
                        <a:solidFill>
                          <a:schemeClr val="tx1"/>
                        </a:solidFill>
                      </a:endParaRP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dirty="0">
                          <a:solidFill>
                            <a:schemeClr val="tx1"/>
                          </a:solidFill>
                        </a:rPr>
                        <a:t>5</a:t>
                      </a: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r>
                        <a:rPr lang="de-DE" sz="1200" kern="1200" dirty="0">
                          <a:solidFill>
                            <a:schemeClr val="dk1"/>
                          </a:solidFill>
                          <a:latin typeface="+mn-lt"/>
                          <a:ea typeface="+mn-ea"/>
                          <a:cs typeface="+mn-cs"/>
                        </a:rPr>
                        <a:t>A1.) Extended </a:t>
                      </a:r>
                      <a:r>
                        <a:rPr lang="de-DE" sz="1200" kern="1200" dirty="0" err="1">
                          <a:solidFill>
                            <a:schemeClr val="dk1"/>
                          </a:solidFill>
                          <a:latin typeface="+mn-lt"/>
                          <a:ea typeface="+mn-ea"/>
                          <a:cs typeface="+mn-cs"/>
                        </a:rPr>
                        <a:t>concepts</a:t>
                      </a:r>
                      <a:r>
                        <a:rPr lang="de-DE" sz="1200" kern="1200" dirty="0">
                          <a:solidFill>
                            <a:schemeClr val="dk1"/>
                          </a:solidFill>
                          <a:latin typeface="+mn-lt"/>
                          <a:ea typeface="+mn-ea"/>
                          <a:cs typeface="+mn-cs"/>
                        </a:rPr>
                        <a:t> in </a:t>
                      </a:r>
                      <a:r>
                        <a:rPr lang="de-DE" sz="1200" kern="1200" dirty="0" err="1">
                          <a:solidFill>
                            <a:schemeClr val="dk1"/>
                          </a:solidFill>
                          <a:latin typeface="+mn-lt"/>
                          <a:ea typeface="+mn-ea"/>
                          <a:cs typeface="+mn-cs"/>
                        </a:rPr>
                        <a:t>automation</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A2.) </a:t>
                      </a:r>
                      <a:r>
                        <a:rPr lang="en-US" sz="1200" kern="1200" dirty="0">
                          <a:solidFill>
                            <a:schemeClr val="dk1"/>
                          </a:solidFill>
                          <a:latin typeface="+mn-lt"/>
                          <a:ea typeface="+mn-ea"/>
                          <a:cs typeface="+mn-cs"/>
                        </a:rPr>
                        <a:t>“Integrated Industry”: Seminar and Excursion</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A3.) </a:t>
                      </a:r>
                      <a:r>
                        <a:rPr lang="de-DE" sz="1200" kern="1200" dirty="0" err="1">
                          <a:solidFill>
                            <a:schemeClr val="dk1"/>
                          </a:solidFill>
                          <a:latin typeface="+mn-lt"/>
                          <a:ea typeface="+mn-ea"/>
                          <a:cs typeface="+mn-cs"/>
                        </a:rPr>
                        <a:t>Simulative</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engineering</a:t>
                      </a:r>
                      <a:endParaRPr lang="de-DE"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9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B.) Engineering </a:t>
                      </a:r>
                      <a:r>
                        <a:rPr lang="de-DE" sz="1200" kern="1200" dirty="0" err="1">
                          <a:solidFill>
                            <a:schemeClr val="dk1"/>
                          </a:solidFill>
                          <a:latin typeface="+mn-lt"/>
                          <a:ea typeface="+mn-ea"/>
                          <a:cs typeface="+mn-cs"/>
                        </a:rPr>
                        <a:t>Operations</a:t>
                      </a:r>
                      <a:r>
                        <a:rPr lang="de-DE" sz="1200" kern="1200" dirty="0">
                          <a:solidFill>
                            <a:schemeClr val="dk1"/>
                          </a:solidFill>
                          <a:latin typeface="+mn-lt"/>
                          <a:ea typeface="+mn-ea"/>
                          <a:cs typeface="+mn-cs"/>
                        </a:rPr>
                        <a:t> &amp; Business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5</a:t>
                      </a:r>
                    </a:p>
                    <a:p>
                      <a:pPr algn="ctr"/>
                      <a:endParaRPr lang="de-DE" sz="1200" b="0" baseline="0" dirty="0">
                        <a:solidFill>
                          <a:schemeClr val="tx1"/>
                        </a:solidFill>
                      </a:endParaRP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de-DE" sz="1200" kern="1200" dirty="0">
                          <a:solidFill>
                            <a:schemeClr val="dk1"/>
                          </a:solidFill>
                          <a:latin typeface="+mn-lt"/>
                          <a:ea typeface="+mn-ea"/>
                          <a:cs typeface="+mn-cs"/>
                        </a:rPr>
                        <a:t>B1.) Management </a:t>
                      </a:r>
                      <a:r>
                        <a:rPr lang="de-DE" sz="1200" kern="1200" dirty="0" err="1">
                          <a:solidFill>
                            <a:schemeClr val="dk1"/>
                          </a:solidFill>
                          <a:latin typeface="+mn-lt"/>
                          <a:ea typeface="+mn-ea"/>
                          <a:cs typeface="+mn-cs"/>
                        </a:rPr>
                        <a:t>of</a:t>
                      </a:r>
                      <a:r>
                        <a:rPr lang="de-DE" sz="1200" kern="1200" dirty="0">
                          <a:solidFill>
                            <a:schemeClr val="dk1"/>
                          </a:solidFill>
                          <a:latin typeface="+mn-lt"/>
                          <a:ea typeface="+mn-ea"/>
                          <a:cs typeface="+mn-cs"/>
                        </a:rPr>
                        <a:t> Industrial </a:t>
                      </a:r>
                      <a:r>
                        <a:rPr lang="de-DE" sz="1200" kern="1200" dirty="0" err="1">
                          <a:solidFill>
                            <a:schemeClr val="dk1"/>
                          </a:solidFill>
                          <a:latin typeface="+mn-lt"/>
                          <a:ea typeface="+mn-ea"/>
                          <a:cs typeface="+mn-cs"/>
                        </a:rPr>
                        <a:t>Processes</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B2.) Project</a:t>
                      </a:r>
                      <a:r>
                        <a:rPr lang="de-DE" sz="1200" kern="1200" baseline="0" dirty="0">
                          <a:solidFill>
                            <a:schemeClr val="dk1"/>
                          </a:solidFill>
                          <a:latin typeface="+mn-lt"/>
                          <a:ea typeface="+mn-ea"/>
                          <a:cs typeface="+mn-cs"/>
                        </a:rPr>
                        <a:t> Management </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B3.) International Business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8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C.) </a:t>
                      </a:r>
                      <a:r>
                        <a:rPr lang="de-DE" sz="1200" kern="1200" dirty="0" err="1">
                          <a:solidFill>
                            <a:schemeClr val="dk1"/>
                          </a:solidFill>
                          <a:latin typeface="+mn-lt"/>
                          <a:ea typeface="+mn-ea"/>
                          <a:cs typeface="+mn-cs"/>
                        </a:rPr>
                        <a:t>Production</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and</a:t>
                      </a:r>
                      <a:r>
                        <a:rPr lang="de-DE" sz="1200" kern="1200" dirty="0">
                          <a:solidFill>
                            <a:schemeClr val="dk1"/>
                          </a:solidFill>
                          <a:latin typeface="+mn-lt"/>
                          <a:ea typeface="+mn-ea"/>
                          <a:cs typeface="+mn-cs"/>
                        </a:rPr>
                        <a:t> Information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5</a:t>
                      </a:r>
                    </a:p>
                    <a:p>
                      <a:pPr algn="ctr"/>
                      <a:endParaRPr lang="de-DE" sz="1200" b="0" baseline="0" dirty="0">
                        <a:solidFill>
                          <a:schemeClr val="tx1"/>
                        </a:solidFill>
                      </a:endParaRP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de-DE" sz="1200" kern="1200" dirty="0">
                          <a:solidFill>
                            <a:schemeClr val="dk1"/>
                          </a:solidFill>
                          <a:latin typeface="+mn-lt"/>
                          <a:ea typeface="+mn-ea"/>
                          <a:cs typeface="+mn-cs"/>
                        </a:rPr>
                        <a:t>C1.) Business </a:t>
                      </a:r>
                      <a:r>
                        <a:rPr lang="de-DE" sz="1200" kern="1200" dirty="0" err="1">
                          <a:solidFill>
                            <a:schemeClr val="dk1"/>
                          </a:solidFill>
                          <a:latin typeface="+mn-lt"/>
                          <a:ea typeface="+mn-ea"/>
                          <a:cs typeface="+mn-cs"/>
                        </a:rPr>
                        <a:t>information</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systems</a:t>
                      </a:r>
                      <a:r>
                        <a:rPr lang="de-DE" sz="1200" kern="1200" dirty="0">
                          <a:solidFill>
                            <a:schemeClr val="dk1"/>
                          </a:solidFill>
                          <a:latin typeface="+mn-lt"/>
                          <a:ea typeface="+mn-ea"/>
                          <a:cs typeface="+mn-cs"/>
                        </a:rPr>
                        <a:t> in </a:t>
                      </a:r>
                      <a:r>
                        <a:rPr lang="de-DE" sz="1200" kern="1200" dirty="0" err="1">
                          <a:solidFill>
                            <a:schemeClr val="dk1"/>
                          </a:solidFill>
                          <a:latin typeface="+mn-lt"/>
                          <a:ea typeface="+mn-ea"/>
                          <a:cs typeface="+mn-cs"/>
                        </a:rPr>
                        <a:t>production</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and</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logistics</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C2.) </a:t>
                      </a:r>
                      <a:r>
                        <a:rPr lang="de-DE" sz="1200" kern="1200" dirty="0" err="1">
                          <a:solidFill>
                            <a:schemeClr val="dk1"/>
                          </a:solidFill>
                          <a:latin typeface="+mn-lt"/>
                          <a:ea typeface="+mn-ea"/>
                          <a:cs typeface="+mn-cs"/>
                        </a:rPr>
                        <a:t>Advanced</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concepts</a:t>
                      </a:r>
                      <a:r>
                        <a:rPr lang="de-DE" sz="1200" kern="1200" dirty="0">
                          <a:solidFill>
                            <a:schemeClr val="dk1"/>
                          </a:solidFill>
                          <a:latin typeface="+mn-lt"/>
                          <a:ea typeface="+mn-ea"/>
                          <a:cs typeface="+mn-cs"/>
                        </a:rPr>
                        <a:t> in </a:t>
                      </a:r>
                      <a:r>
                        <a:rPr lang="de-DE" sz="1200" kern="1200" dirty="0" err="1">
                          <a:solidFill>
                            <a:schemeClr val="dk1"/>
                          </a:solidFill>
                          <a:latin typeface="+mn-lt"/>
                          <a:ea typeface="+mn-ea"/>
                          <a:cs typeface="+mn-cs"/>
                        </a:rPr>
                        <a:t>production</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management</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C3.) </a:t>
                      </a:r>
                      <a:r>
                        <a:rPr lang="de-DE" sz="1200" kern="1200" dirty="0" err="1">
                          <a:solidFill>
                            <a:schemeClr val="dk1"/>
                          </a:solidFill>
                          <a:latin typeface="+mn-lt"/>
                          <a:ea typeface="+mn-ea"/>
                          <a:cs typeface="+mn-cs"/>
                        </a:rPr>
                        <a:t>Interdisciplinary</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seminar</a:t>
                      </a:r>
                      <a:r>
                        <a:rPr lang="de-DE" sz="1200" kern="1200" dirty="0">
                          <a:solidFill>
                            <a:schemeClr val="dk1"/>
                          </a:solidFill>
                          <a:latin typeface="+mn-lt"/>
                          <a:ea typeface="+mn-ea"/>
                          <a:cs typeface="+mn-cs"/>
                        </a:rPr>
                        <a:t> &amp; lab </a:t>
                      </a:r>
                      <a:r>
                        <a:rPr lang="de-DE" sz="1200" kern="1200" dirty="0" err="1">
                          <a:solidFill>
                            <a:schemeClr val="dk1"/>
                          </a:solidFill>
                          <a:latin typeface="+mn-lt"/>
                          <a:ea typeface="+mn-ea"/>
                          <a:cs typeface="+mn-cs"/>
                        </a:rPr>
                        <a:t>practice</a:t>
                      </a:r>
                      <a:endParaRPr lang="de-DE"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9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D.) Embedded Systems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5</a:t>
                      </a:r>
                    </a:p>
                    <a:p>
                      <a:pPr algn="ctr"/>
                      <a:endParaRPr lang="de-DE" sz="1200" b="0" baseline="0" dirty="0">
                        <a:solidFill>
                          <a:schemeClr val="tx1"/>
                        </a:solidFill>
                      </a:endParaRP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de-DE" sz="1200" kern="1200" dirty="0">
                          <a:solidFill>
                            <a:schemeClr val="dk1"/>
                          </a:solidFill>
                          <a:latin typeface="+mn-lt"/>
                          <a:ea typeface="+mn-ea"/>
                          <a:cs typeface="+mn-cs"/>
                        </a:rPr>
                        <a:t>D1.) Embedded Systems/</a:t>
                      </a:r>
                      <a:r>
                        <a:rPr lang="de-DE" sz="1200" kern="1200" dirty="0" err="1">
                          <a:solidFill>
                            <a:schemeClr val="dk1"/>
                          </a:solidFill>
                          <a:latin typeface="+mn-lt"/>
                          <a:ea typeface="+mn-ea"/>
                          <a:cs typeface="+mn-cs"/>
                        </a:rPr>
                        <a:t>IoT</a:t>
                      </a:r>
                      <a:r>
                        <a:rPr lang="de-DE" sz="1200" kern="1200" dirty="0">
                          <a:solidFill>
                            <a:schemeClr val="dk1"/>
                          </a:solidFill>
                          <a:latin typeface="+mn-lt"/>
                          <a:ea typeface="+mn-ea"/>
                          <a:cs typeface="+mn-cs"/>
                        </a:rPr>
                        <a:t> – Basics</a:t>
                      </a:r>
                    </a:p>
                    <a:p>
                      <a:pPr marL="0" indent="0">
                        <a:buNone/>
                      </a:pPr>
                      <a:r>
                        <a:rPr lang="de-DE" sz="1200" kern="1200" dirty="0">
                          <a:solidFill>
                            <a:schemeClr val="dk1"/>
                          </a:solidFill>
                          <a:latin typeface="+mn-lt"/>
                          <a:ea typeface="+mn-ea"/>
                          <a:cs typeface="+mn-cs"/>
                        </a:rPr>
                        <a:t>D2.) Technical Information Management </a:t>
                      </a:r>
                    </a:p>
                    <a:p>
                      <a:pPr marL="0" indent="0">
                        <a:buNone/>
                      </a:pPr>
                      <a:r>
                        <a:rPr lang="de-DE" sz="1200" kern="1200" dirty="0">
                          <a:solidFill>
                            <a:schemeClr val="dk1"/>
                          </a:solidFill>
                          <a:latin typeface="+mn-lt"/>
                          <a:ea typeface="+mn-ea"/>
                          <a:cs typeface="+mn-cs"/>
                        </a:rPr>
                        <a:t>D3.) Lab </a:t>
                      </a:r>
                      <a:r>
                        <a:rPr lang="de-DE" sz="1200" kern="1200" dirty="0" err="1">
                          <a:solidFill>
                            <a:schemeClr val="dk1"/>
                          </a:solidFill>
                          <a:latin typeface="+mn-lt"/>
                          <a:ea typeface="+mn-ea"/>
                          <a:cs typeface="+mn-cs"/>
                        </a:rPr>
                        <a:t>practice</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embedded</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systems</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seminar</a:t>
                      </a:r>
                      <a:endParaRPr lang="de-DE"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6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E.) Student Research Project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rPr>
                        <a:t>5</a:t>
                      </a:r>
                    </a:p>
                    <a:p>
                      <a:pPr algn="ctr"/>
                      <a:endParaRPr lang="de-DE" sz="1200" b="0" baseline="0" dirty="0">
                        <a:solidFill>
                          <a:schemeClr val="tx1"/>
                        </a:solidFill>
                      </a:endParaRP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de-DE" sz="1200" kern="1200" dirty="0">
                          <a:solidFill>
                            <a:schemeClr val="dk1"/>
                          </a:solidFill>
                          <a:latin typeface="+mn-lt"/>
                          <a:ea typeface="+mn-ea"/>
                          <a:cs typeface="+mn-cs"/>
                        </a:rPr>
                        <a:t>Individual </a:t>
                      </a:r>
                      <a:r>
                        <a:rPr lang="de-DE" sz="1200" kern="1200" dirty="0" err="1">
                          <a:solidFill>
                            <a:schemeClr val="dk1"/>
                          </a:solidFill>
                          <a:latin typeface="+mn-lt"/>
                          <a:ea typeface="+mn-ea"/>
                          <a:cs typeface="+mn-cs"/>
                        </a:rPr>
                        <a:t>student</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research</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project</a:t>
                      </a:r>
                      <a:endParaRPr lang="de-DE"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9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mn-lt"/>
                          <a:ea typeface="+mn-ea"/>
                          <a:cs typeface="+mn-cs"/>
                        </a:rPr>
                        <a:t>F.) </a:t>
                      </a:r>
                      <a:r>
                        <a:rPr lang="de-DE" sz="1200" kern="1200" dirty="0" err="1">
                          <a:solidFill>
                            <a:schemeClr val="dk1"/>
                          </a:solidFill>
                          <a:latin typeface="+mn-lt"/>
                          <a:ea typeface="+mn-ea"/>
                          <a:cs typeface="+mn-cs"/>
                        </a:rPr>
                        <a:t>Social</a:t>
                      </a:r>
                      <a:r>
                        <a:rPr lang="de-DE" sz="1200" kern="1200" dirty="0">
                          <a:solidFill>
                            <a:schemeClr val="dk1"/>
                          </a:solidFill>
                          <a:latin typeface="+mn-lt"/>
                          <a:ea typeface="+mn-ea"/>
                          <a:cs typeface="+mn-cs"/>
                        </a:rPr>
                        <a:t> and Non-Technical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b="0" baseline="0" dirty="0">
                          <a:solidFill>
                            <a:schemeClr val="tx1"/>
                          </a:solidFill>
                        </a:rPr>
                        <a:t>5</a:t>
                      </a:r>
                    </a:p>
                  </a:txBody>
                  <a:tcPr marL="93616" marR="93616" marT="46489" marB="464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de-DE" sz="1200" kern="1200" dirty="0">
                          <a:solidFill>
                            <a:schemeClr val="dk1"/>
                          </a:solidFill>
                          <a:latin typeface="+mn-lt"/>
                          <a:ea typeface="+mn-ea"/>
                          <a:cs typeface="+mn-cs"/>
                        </a:rPr>
                        <a:t>F1.) Intensive </a:t>
                      </a:r>
                      <a:r>
                        <a:rPr lang="de-DE" sz="1200" kern="1200" dirty="0" err="1">
                          <a:solidFill>
                            <a:schemeClr val="dk1"/>
                          </a:solidFill>
                          <a:latin typeface="+mn-lt"/>
                          <a:ea typeface="+mn-ea"/>
                          <a:cs typeface="+mn-cs"/>
                        </a:rPr>
                        <a:t>language</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course</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F2.) Additional </a:t>
                      </a:r>
                      <a:r>
                        <a:rPr lang="de-DE" sz="1200" kern="1200" dirty="0" err="1">
                          <a:solidFill>
                            <a:schemeClr val="dk1"/>
                          </a:solidFill>
                          <a:latin typeface="+mn-lt"/>
                          <a:ea typeface="+mn-ea"/>
                          <a:cs typeface="+mn-cs"/>
                        </a:rPr>
                        <a:t>intercultural</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lectures</a:t>
                      </a:r>
                      <a:endParaRPr lang="de-DE" sz="1200" kern="1200" dirty="0">
                        <a:solidFill>
                          <a:schemeClr val="dk1"/>
                        </a:solidFill>
                        <a:latin typeface="+mn-lt"/>
                        <a:ea typeface="+mn-ea"/>
                        <a:cs typeface="+mn-cs"/>
                      </a:endParaRPr>
                    </a:p>
                    <a:p>
                      <a:pPr marL="0" indent="0">
                        <a:buNone/>
                      </a:pPr>
                      <a:r>
                        <a:rPr lang="de-DE" sz="1200" kern="1200" dirty="0">
                          <a:solidFill>
                            <a:schemeClr val="dk1"/>
                          </a:solidFill>
                          <a:latin typeface="+mn-lt"/>
                          <a:ea typeface="+mn-ea"/>
                          <a:cs typeface="+mn-cs"/>
                        </a:rPr>
                        <a:t>F3.) </a:t>
                      </a:r>
                      <a:r>
                        <a:rPr lang="de-DE" sz="1200" kern="1200" dirty="0" err="1">
                          <a:solidFill>
                            <a:schemeClr val="dk1"/>
                          </a:solidFill>
                          <a:latin typeface="+mn-lt"/>
                          <a:ea typeface="+mn-ea"/>
                          <a:cs typeface="+mn-cs"/>
                        </a:rPr>
                        <a:t>Social</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programs</a:t>
                      </a:r>
                      <a:r>
                        <a:rPr lang="de-DE" sz="1200" kern="1200" dirty="0">
                          <a:solidFill>
                            <a:schemeClr val="dk1"/>
                          </a:solidFill>
                          <a:latin typeface="+mn-lt"/>
                          <a:ea typeface="+mn-ea"/>
                          <a:cs typeface="+mn-cs"/>
                        </a:rPr>
                        <a:t>, </a:t>
                      </a:r>
                      <a:r>
                        <a:rPr lang="de-DE" sz="1200" kern="1200" dirty="0" err="1">
                          <a:solidFill>
                            <a:schemeClr val="dk1"/>
                          </a:solidFill>
                          <a:latin typeface="+mn-lt"/>
                          <a:ea typeface="+mn-ea"/>
                          <a:cs typeface="+mn-cs"/>
                        </a:rPr>
                        <a:t>excursions</a:t>
                      </a:r>
                      <a:r>
                        <a:rPr lang="de-DE" sz="1200" kern="1200" dirty="0">
                          <a:solidFill>
                            <a:schemeClr val="dk1"/>
                          </a:solidFill>
                          <a:latin typeface="+mn-lt"/>
                          <a:ea typeface="+mn-ea"/>
                          <a:cs typeface="+mn-cs"/>
                        </a:rPr>
                        <a:t> &amp; </a:t>
                      </a:r>
                      <a:r>
                        <a:rPr lang="de-DE" sz="1200" kern="1200" dirty="0" err="1">
                          <a:solidFill>
                            <a:schemeClr val="dk1"/>
                          </a:solidFill>
                          <a:latin typeface="+mn-lt"/>
                          <a:ea typeface="+mn-ea"/>
                          <a:cs typeface="+mn-cs"/>
                        </a:rPr>
                        <a:t>trips</a:t>
                      </a:r>
                      <a:endParaRPr lang="de-DE"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8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ECTS in total:</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baseline="0" dirty="0">
                          <a:solidFill>
                            <a:schemeClr val="tx1"/>
                          </a:solidFill>
                          <a:latin typeface="+mn-lt"/>
                          <a:ea typeface="+mn-ea"/>
                          <a:cs typeface="+mn-cs"/>
                        </a:rPr>
                        <a:t>International </a:t>
                      </a:r>
                      <a:r>
                        <a:rPr lang="de-DE" sz="1200" b="0" kern="1200" baseline="0" dirty="0" err="1">
                          <a:solidFill>
                            <a:schemeClr val="tx1"/>
                          </a:solidFill>
                          <a:latin typeface="+mn-lt"/>
                          <a:ea typeface="+mn-ea"/>
                          <a:cs typeface="+mn-cs"/>
                        </a:rPr>
                        <a:t>Students</a:t>
                      </a:r>
                      <a:endParaRPr lang="de-DE"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30</a:t>
                      </a:r>
                    </a:p>
                  </a:txBody>
                  <a:tcPr marL="93616" marR="93616" marT="46489" marB="464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de-DE" sz="1200" b="0" dirty="0">
                        <a:solidFill>
                          <a:schemeClr val="tx1"/>
                        </a:solidFill>
                      </a:endParaRPr>
                    </a:p>
                  </a:txBody>
                  <a:tcPr marL="93616" marR="93616" marT="46489" marB="4648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7"/>
                  </a:ext>
                </a:extLst>
              </a:tr>
            </a:tbl>
          </a:graphicData>
        </a:graphic>
      </p:graphicFrame>
      <p:sp>
        <p:nvSpPr>
          <p:cNvPr id="4" name="Fußzeilenplatzhalter 3"/>
          <p:cNvSpPr>
            <a:spLocks noGrp="1"/>
          </p:cNvSpPr>
          <p:nvPr>
            <p:ph type="ftr" sz="quarter" idx="11"/>
          </p:nvPr>
        </p:nvSpPr>
        <p:spPr/>
        <p:txBody>
          <a:bodyPr/>
          <a:lstStyle/>
          <a:p>
            <a:r>
              <a:rPr lang="en-US"/>
              <a:t>IPE – International Program in Engineering 21-07-09</a:t>
            </a:r>
            <a:endParaRPr lang="de-DE" dirty="0"/>
          </a:p>
        </p:txBody>
      </p:sp>
    </p:spTree>
    <p:extLst>
      <p:ext uri="{BB962C8B-B14F-4D97-AF65-F5344CB8AC3E}">
        <p14:creationId xmlns:p14="http://schemas.microsoft.com/office/powerpoint/2010/main" val="118324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904875" y="303575"/>
            <a:ext cx="4594726" cy="720000"/>
          </a:xfrm>
          <a:prstGeom prst="rect">
            <a:avLst/>
          </a:prstGeom>
        </p:spPr>
        <p:txBody>
          <a:bodyPr vert="horz" lIns="36000" tIns="0" rIns="36000" bIns="0" rtlCol="0" anchor="b">
            <a:noAutofit/>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en-US" sz="3600" dirty="0"/>
              <a:t>Study in English</a:t>
            </a:r>
            <a:endParaRPr lang="en-US" dirty="0"/>
          </a:p>
        </p:txBody>
      </p:sp>
      <p:sp>
        <p:nvSpPr>
          <p:cNvPr id="13" name="Textfeld 12"/>
          <p:cNvSpPr txBox="1"/>
          <p:nvPr/>
        </p:nvSpPr>
        <p:spPr>
          <a:xfrm>
            <a:off x="5453668" y="2947191"/>
            <a:ext cx="2429572" cy="583900"/>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r>
              <a:rPr lang="en-US" dirty="0"/>
              <a:t>All lectures and exams in English</a:t>
            </a:r>
          </a:p>
        </p:txBody>
      </p:sp>
      <p:pic>
        <p:nvPicPr>
          <p:cNvPr id="15" name="Grafik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4034" y="3833773"/>
            <a:ext cx="4058470" cy="2281038"/>
          </a:xfrm>
          <a:prstGeom prst="rect">
            <a:avLst/>
          </a:prstGeom>
          <a:noFill/>
          <a:ln w="19050">
            <a:solidFill>
              <a:schemeClr val="accent1"/>
            </a:solidFill>
            <a:miter lim="800000"/>
            <a:headEnd/>
            <a:tailEnd/>
          </a:ln>
        </p:spPr>
      </p:pic>
      <p:sp>
        <p:nvSpPr>
          <p:cNvPr id="16" name="Textfeld 15"/>
          <p:cNvSpPr txBox="1"/>
          <p:nvPr/>
        </p:nvSpPr>
        <p:spPr>
          <a:xfrm>
            <a:off x="749445" y="4437647"/>
            <a:ext cx="3274795" cy="1022176"/>
          </a:xfrm>
          <a:prstGeom prst="rect">
            <a:avLst/>
          </a:prstGeom>
        </p:spPr>
        <p:txBody>
          <a:bodyPr vert="horz" lIns="36000" tIns="0" rIns="36000" bIns="0" rtlCol="0">
            <a:noAutofit/>
          </a:bodyPr>
          <a:lstStyle>
            <a:defPPr>
              <a:defRPr lang="de-DE"/>
            </a:defPPr>
            <a:lvl1pPr marL="285750" indent="-285750" defTabSz="914400" eaLnBrk="1" fontAlgn="auto" latinLnBrk="0" hangingPunct="1">
              <a:spcBef>
                <a:spcPts val="0"/>
              </a:spcBef>
              <a:spcAft>
                <a:spcPts val="0"/>
              </a:spcAft>
              <a:buFont typeface="Arial" panose="020B0604020202020204" pitchFamily="34" charset="0"/>
              <a:buChar char="•"/>
              <a:defRPr sz="1800">
                <a:latin typeface="+mn-lt"/>
              </a:defRPr>
            </a:lvl1pPr>
            <a:lvl2pPr marL="361950" indent="-361950" defTabSz="914400" eaLnBrk="1" latinLnBrk="0" hangingPunct="1">
              <a:spcBef>
                <a:spcPts val="0"/>
              </a:spcBef>
              <a:spcAft>
                <a:spcPts val="600"/>
              </a:spcAft>
              <a:buFont typeface="Generis Sans Com" panose="020B0506040503020204" pitchFamily="34" charset="0"/>
              <a:buChar char="»"/>
              <a:defRPr sz="1600">
                <a:latin typeface="+mn-lt"/>
              </a:defRPr>
            </a:lvl2pPr>
            <a:lvl3pPr marL="541338" indent="-185738" defTabSz="914400" eaLnBrk="1" latinLnBrk="0" hangingPunct="1">
              <a:spcBef>
                <a:spcPts val="0"/>
              </a:spcBef>
              <a:spcAft>
                <a:spcPts val="0"/>
              </a:spcAft>
              <a:buClrTx/>
              <a:buFont typeface="Symbol" panose="05050102010706020507" pitchFamily="18" charset="2"/>
              <a:buChar char="-"/>
              <a:defRPr sz="1600">
                <a:latin typeface="+mn-lt"/>
              </a:defRPr>
            </a:lvl3pPr>
            <a:lvl4pPr marL="355600" indent="-355600" defTabSz="914400" eaLnBrk="1" latinLnBrk="0" hangingPunct="1">
              <a:spcBef>
                <a:spcPts val="0"/>
              </a:spcBef>
              <a:spcAft>
                <a:spcPts val="0"/>
              </a:spcAft>
              <a:buFont typeface="Generis Sans Com" panose="020B0506040503020204" pitchFamily="34" charset="0"/>
              <a:buChar char="»"/>
              <a:defRPr sz="1400">
                <a:solidFill>
                  <a:schemeClr val="accent1"/>
                </a:solidFill>
                <a:latin typeface="+mn-lt"/>
              </a:defRPr>
            </a:lvl4pPr>
            <a:lvl5pPr marL="712788" indent="-177800" defTabSz="914400" eaLnBrk="1" latinLnBrk="0" hangingPunct="1">
              <a:spcBef>
                <a:spcPts val="0"/>
              </a:spcBef>
              <a:spcAft>
                <a:spcPts val="1200"/>
              </a:spcAft>
              <a:buFont typeface="Symbol" panose="05050102010706020507" pitchFamily="18" charset="2"/>
              <a:buChar char="-"/>
              <a:defRPr sz="1400">
                <a:latin typeface="+mn-lt"/>
              </a:defRP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r>
              <a:rPr lang="en-US" dirty="0"/>
              <a:t>International and multi-disciplinary faculty from USA, Russia, Hungary and, of course, Germany…</a:t>
            </a:r>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445" y="1218718"/>
            <a:ext cx="4302066" cy="2419912"/>
          </a:xfrm>
          <a:prstGeom prst="rect">
            <a:avLst/>
          </a:prstGeom>
          <a:noFill/>
          <a:ln w="19050">
            <a:solidFill>
              <a:schemeClr val="accent1"/>
            </a:solidFill>
            <a:miter lim="800000"/>
            <a:headEnd/>
            <a:tailEnd/>
          </a:ln>
        </p:spPr>
      </p:pic>
      <p:sp>
        <p:nvSpPr>
          <p:cNvPr id="3" name="Fußzeilenplatzhalter 2"/>
          <p:cNvSpPr>
            <a:spLocks noGrp="1"/>
          </p:cNvSpPr>
          <p:nvPr>
            <p:ph type="ftr" sz="quarter" idx="11"/>
          </p:nvPr>
        </p:nvSpPr>
        <p:spPr>
          <a:xfrm>
            <a:off x="904875" y="6341289"/>
            <a:ext cx="5934785" cy="365125"/>
          </a:xfrm>
        </p:spPr>
        <p:txBody>
          <a:bodyPr/>
          <a:lstStyle/>
          <a:p>
            <a:r>
              <a:rPr lang="en-US" dirty="0"/>
              <a:t>IPE – International Program in Engineering 21-07-09</a:t>
            </a:r>
            <a:endParaRPr lang="de-DE" dirty="0"/>
          </a:p>
        </p:txBody>
      </p:sp>
      <p:pic>
        <p:nvPicPr>
          <p:cNvPr id="5" name="Grafik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3668" y="877166"/>
            <a:ext cx="3141943" cy="1767343"/>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41594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rot="21600000">
            <a:off x="5294313" y="1073100"/>
            <a:ext cx="1908877" cy="228600"/>
          </a:xfrm>
          <a:prstGeom prst="rect">
            <a:avLst/>
          </a:prstGeom>
        </p:spPr>
        <p:txBody>
          <a:bodyPr lIns="0" tIns="25920" rIns="0" bIns="0" rtlCol="0" anchor="t"/>
          <a:lstStyle/>
          <a:p>
            <a:pPr>
              <a:lnSpc>
                <a:spcPts val="1800"/>
              </a:lnSpc>
            </a:pPr>
            <a:r>
              <a:rPr lang="en-US" sz="1600" b="1" dirty="0">
                <a:solidFill>
                  <a:srgbClr val="5F6666">
                    <a:alpha val="100000"/>
                  </a:srgbClr>
                </a:solidFill>
                <a:latin typeface="+mn-lt"/>
              </a:rPr>
              <a:t>Lab</a:t>
            </a:r>
            <a:r>
              <a:rPr lang="en-US" b="1" dirty="0">
                <a:solidFill>
                  <a:srgbClr val="830404">
                    <a:alpha val="100000"/>
                  </a:srgbClr>
                </a:solidFill>
                <a:latin typeface="+mn-lt"/>
              </a:rPr>
              <a:t> </a:t>
            </a:r>
            <a:r>
              <a:rPr lang="en-US" sz="1600" b="1" dirty="0">
                <a:solidFill>
                  <a:srgbClr val="5F6666">
                    <a:alpha val="100000"/>
                  </a:srgbClr>
                </a:solidFill>
                <a:latin typeface="+mn-lt"/>
              </a:rPr>
              <a:t>Industry</a:t>
            </a:r>
            <a:r>
              <a:rPr lang="en-US" b="1" dirty="0">
                <a:solidFill>
                  <a:srgbClr val="830404">
                    <a:alpha val="100000"/>
                  </a:srgbClr>
                </a:solidFill>
                <a:latin typeface="+mn-lt"/>
              </a:rPr>
              <a:t> </a:t>
            </a:r>
            <a:r>
              <a:rPr lang="en-US" sz="1600" b="1" dirty="0">
                <a:solidFill>
                  <a:srgbClr val="5F6666">
                    <a:alpha val="100000"/>
                  </a:srgbClr>
                </a:solidFill>
                <a:latin typeface="+mn-lt"/>
              </a:rPr>
              <a:t>4.0</a:t>
            </a:r>
          </a:p>
        </p:txBody>
      </p:sp>
      <p:sp>
        <p:nvSpPr>
          <p:cNvPr id="4" name="TextBox 4"/>
          <p:cNvSpPr txBox="1"/>
          <p:nvPr/>
        </p:nvSpPr>
        <p:spPr>
          <a:xfrm rot="21600000">
            <a:off x="5294313" y="1425994"/>
            <a:ext cx="3506220" cy="3503930"/>
          </a:xfrm>
          <a:prstGeom prst="rect">
            <a:avLst/>
          </a:prstGeom>
        </p:spPr>
        <p:txBody>
          <a:bodyPr lIns="0" tIns="21600" rIns="0" bIns="0" rtlCol="0" anchor="t"/>
          <a:lstStyle/>
          <a:p>
            <a:pPr marL="285750" indent="-285750">
              <a:lnSpc>
                <a:spcPts val="1530"/>
              </a:lnSpc>
              <a:buFont typeface="Wingdings" panose="05000000000000000000" pitchFamily="2" charset="2"/>
              <a:buChar char="Ø"/>
            </a:pPr>
            <a:r>
              <a:rPr lang="en-US" sz="1600" dirty="0">
                <a:solidFill>
                  <a:srgbClr val="5F6666">
                    <a:alpha val="100000"/>
                  </a:srgbClr>
                </a:solidFill>
                <a:latin typeface="+mn-lt"/>
              </a:rPr>
              <a:t>Experience end-to-end scenarios - from customer order through production and automation to product cost control. </a:t>
            </a:r>
          </a:p>
          <a:p>
            <a:pPr>
              <a:lnSpc>
                <a:spcPts val="1530"/>
              </a:lnSpc>
            </a:pPr>
            <a:endParaRPr lang="en-US" sz="1600" dirty="0">
              <a:solidFill>
                <a:srgbClr val="5F6666">
                  <a:alpha val="100000"/>
                </a:srgbClr>
              </a:solidFill>
              <a:latin typeface="+mn-lt"/>
            </a:endParaRPr>
          </a:p>
          <a:p>
            <a:pPr marL="285750" indent="-285750">
              <a:lnSpc>
                <a:spcPts val="1530"/>
              </a:lnSpc>
              <a:buFont typeface="Wingdings" panose="05000000000000000000" pitchFamily="2" charset="2"/>
              <a:buChar char="Ø"/>
            </a:pPr>
            <a:r>
              <a:rPr lang="en-US" sz="1600" dirty="0">
                <a:solidFill>
                  <a:srgbClr val="5F6666">
                    <a:alpha val="100000"/>
                  </a:srgbClr>
                </a:solidFill>
                <a:latin typeface="+mn-lt"/>
              </a:rPr>
              <a:t>"Living Lab“: continually updated with the latest technology to create the "production of the future".</a:t>
            </a:r>
          </a:p>
          <a:p>
            <a:pPr>
              <a:lnSpc>
                <a:spcPts val="1530"/>
              </a:lnSpc>
            </a:pPr>
            <a:endParaRPr lang="en-US" sz="1600" dirty="0">
              <a:solidFill>
                <a:srgbClr val="5F6666">
                  <a:alpha val="100000"/>
                </a:srgbClr>
              </a:solidFill>
              <a:latin typeface="+mn-lt"/>
            </a:endParaRPr>
          </a:p>
          <a:p>
            <a:pPr marL="285750" indent="-285750">
              <a:lnSpc>
                <a:spcPts val="1530"/>
              </a:lnSpc>
              <a:buFont typeface="Wingdings" panose="05000000000000000000" pitchFamily="2" charset="2"/>
              <a:buChar char="Ø"/>
            </a:pPr>
            <a:r>
              <a:rPr lang="en-US" sz="1600" dirty="0">
                <a:solidFill>
                  <a:srgbClr val="5F6666">
                    <a:alpha val="100000"/>
                  </a:srgbClr>
                </a:solidFill>
                <a:latin typeface="+mn-lt"/>
              </a:rPr>
              <a:t>Models and simulations to replicate typical production processes and facilities.</a:t>
            </a:r>
          </a:p>
          <a:p>
            <a:pPr>
              <a:lnSpc>
                <a:spcPts val="1530"/>
              </a:lnSpc>
            </a:pPr>
            <a:endParaRPr lang="en-US" sz="1600" dirty="0">
              <a:solidFill>
                <a:srgbClr val="5F6666">
                  <a:alpha val="100000"/>
                </a:srgbClr>
              </a:solidFill>
              <a:latin typeface="+mn-lt"/>
            </a:endParaRPr>
          </a:p>
          <a:p>
            <a:pPr marL="285750" indent="-285750">
              <a:lnSpc>
                <a:spcPts val="1530"/>
              </a:lnSpc>
              <a:buFont typeface="Wingdings" panose="05000000000000000000" pitchFamily="2" charset="2"/>
              <a:buChar char="Ø"/>
            </a:pPr>
            <a:r>
              <a:rPr lang="en-US" sz="1600" dirty="0">
                <a:solidFill>
                  <a:srgbClr val="5F6666">
                    <a:alpha val="100000"/>
                  </a:srgbClr>
                </a:solidFill>
                <a:latin typeface="+mn-lt"/>
              </a:rPr>
              <a:t>Real information systems, such as MES and ERP, to network, </a:t>
            </a:r>
            <a:r>
              <a:rPr lang="en-US" sz="1600" dirty="0" err="1">
                <a:solidFill>
                  <a:srgbClr val="5F6666">
                    <a:alpha val="100000"/>
                  </a:srgbClr>
                </a:solidFill>
                <a:latin typeface="+mn-lt"/>
              </a:rPr>
              <a:t>analyse</a:t>
            </a:r>
            <a:r>
              <a:rPr lang="en-US" sz="1600" dirty="0">
                <a:solidFill>
                  <a:srgbClr val="5F6666">
                    <a:alpha val="100000"/>
                  </a:srgbClr>
                </a:solidFill>
                <a:latin typeface="+mn-lt"/>
              </a:rPr>
              <a:t> and manage production. Process data management uses systems such as SCADA, OPC, Big data storage and Mining &amp; </a:t>
            </a:r>
            <a:r>
              <a:rPr lang="en-US" sz="1600" dirty="0" err="1">
                <a:solidFill>
                  <a:srgbClr val="5F6666">
                    <a:alpha val="100000"/>
                  </a:srgbClr>
                </a:solidFill>
                <a:latin typeface="+mn-lt"/>
              </a:rPr>
              <a:t>Analyse</a:t>
            </a:r>
            <a:r>
              <a:rPr lang="en-US" sz="1600" dirty="0">
                <a:solidFill>
                  <a:srgbClr val="5F6666">
                    <a:alpha val="100000"/>
                  </a:srgbClr>
                </a:solidFill>
                <a:latin typeface="+mn-lt"/>
              </a:rPr>
              <a:t>.</a:t>
            </a:r>
          </a:p>
        </p:txBody>
      </p:sp>
      <p:sp>
        <p:nvSpPr>
          <p:cNvPr id="5" name="TextBox 5"/>
          <p:cNvSpPr txBox="1"/>
          <p:nvPr/>
        </p:nvSpPr>
        <p:spPr>
          <a:xfrm rot="21600000">
            <a:off x="5473920" y="5505911"/>
            <a:ext cx="3126656" cy="688977"/>
          </a:xfrm>
          <a:prstGeom prst="rect">
            <a:avLst/>
          </a:prstGeom>
        </p:spPr>
        <p:txBody>
          <a:bodyPr lIns="0" tIns="21600" rIns="0" bIns="0" rtlCol="0" anchor="t"/>
          <a:lstStyle/>
          <a:p>
            <a:pPr marL="285750" indent="-285750">
              <a:lnSpc>
                <a:spcPts val="1530"/>
              </a:lnSpc>
              <a:buFont typeface="Arial" panose="020B0604020202020204" pitchFamily="34" charset="0"/>
              <a:buChar char="•"/>
            </a:pPr>
            <a:r>
              <a:rPr lang="en-US" sz="1600" dirty="0">
                <a:solidFill>
                  <a:srgbClr val="5F6666">
                    <a:alpha val="100000"/>
                  </a:srgbClr>
                </a:solidFill>
                <a:latin typeface="+mn-lt"/>
              </a:rPr>
              <a:t>e-mobility Lab</a:t>
            </a:r>
          </a:p>
          <a:p>
            <a:pPr marL="285750" indent="-285750">
              <a:lnSpc>
                <a:spcPts val="1530"/>
              </a:lnSpc>
              <a:buFont typeface="Arial" panose="020B0604020202020204" pitchFamily="34" charset="0"/>
              <a:buChar char="•"/>
            </a:pPr>
            <a:r>
              <a:rPr lang="en-US" sz="1600" dirty="0">
                <a:solidFill>
                  <a:srgbClr val="5F6666">
                    <a:alpha val="100000"/>
                  </a:srgbClr>
                </a:solidFill>
                <a:latin typeface="+mn-lt"/>
              </a:rPr>
              <a:t>high performance computing Lab</a:t>
            </a:r>
          </a:p>
          <a:p>
            <a:pPr marL="285750" indent="-285750">
              <a:lnSpc>
                <a:spcPts val="1530"/>
              </a:lnSpc>
              <a:buFont typeface="Arial" panose="020B0604020202020204" pitchFamily="34" charset="0"/>
              <a:buChar char="•"/>
            </a:pPr>
            <a:r>
              <a:rPr lang="en-US" sz="1600" dirty="0" err="1">
                <a:solidFill>
                  <a:srgbClr val="5F6666">
                    <a:alpha val="100000"/>
                  </a:srgbClr>
                </a:solidFill>
                <a:latin typeface="+mn-lt"/>
              </a:rPr>
              <a:t>MOSbot</a:t>
            </a:r>
            <a:r>
              <a:rPr lang="en-US" sz="1600" dirty="0">
                <a:solidFill>
                  <a:srgbClr val="5F6666">
                    <a:alpha val="100000"/>
                  </a:srgbClr>
                </a:solidFill>
                <a:latin typeface="+mn-lt"/>
              </a:rPr>
              <a:t> Lab - Internet of Things</a:t>
            </a:r>
          </a:p>
        </p:txBody>
      </p:sp>
      <p:grpSp>
        <p:nvGrpSpPr>
          <p:cNvPr id="7" name="Group 7"/>
          <p:cNvGrpSpPr/>
          <p:nvPr/>
        </p:nvGrpSpPr>
        <p:grpSpPr>
          <a:xfrm>
            <a:off x="483296" y="1288021"/>
            <a:ext cx="2205314" cy="2146859"/>
            <a:chOff x="375283" y="1602103"/>
            <a:chExt cx="1898261" cy="1898261"/>
          </a:xfrm>
        </p:grpSpPr>
        <p:sp>
          <p:nvSpPr>
            <p:cNvPr id="6" name="Freeform 6"/>
            <p:cNvSpPr/>
            <p:nvPr/>
          </p:nvSpPr>
          <p:spPr>
            <a:xfrm>
              <a:off x="375283" y="1602103"/>
              <a:ext cx="1898261" cy="1898261"/>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2" cstate="email">
                <a:alphaModFix/>
                <a:extLst>
                  <a:ext uri="{28A0092B-C50C-407E-A947-70E740481C1C}">
                    <a14:useLocalDpi xmlns:a14="http://schemas.microsoft.com/office/drawing/2010/main"/>
                  </a:ext>
                </a:extLst>
              </a:blip>
              <a:stretch>
                <a:fillRect/>
              </a:stretch>
            </a:blipFill>
          </p:spPr>
        </p:sp>
      </p:grpSp>
      <p:grpSp>
        <p:nvGrpSpPr>
          <p:cNvPr id="9" name="Group 9"/>
          <p:cNvGrpSpPr/>
          <p:nvPr/>
        </p:nvGrpSpPr>
        <p:grpSpPr>
          <a:xfrm>
            <a:off x="2760410" y="1288021"/>
            <a:ext cx="2205314" cy="2146859"/>
            <a:chOff x="2335346" y="1602103"/>
            <a:chExt cx="1898261" cy="1898261"/>
          </a:xfrm>
        </p:grpSpPr>
        <p:sp>
          <p:nvSpPr>
            <p:cNvPr id="8" name="Freeform 8"/>
            <p:cNvSpPr/>
            <p:nvPr/>
          </p:nvSpPr>
          <p:spPr>
            <a:xfrm>
              <a:off x="2335346" y="1602103"/>
              <a:ext cx="1898261" cy="1898261"/>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3" cstate="email">
                <a:alphaModFix/>
                <a:extLst>
                  <a:ext uri="{28A0092B-C50C-407E-A947-70E740481C1C}">
                    <a14:useLocalDpi xmlns:a14="http://schemas.microsoft.com/office/drawing/2010/main"/>
                  </a:ext>
                </a:extLst>
              </a:blip>
              <a:stretch>
                <a:fillRect/>
              </a:stretch>
            </a:blipFill>
          </p:spPr>
        </p:sp>
      </p:grpSp>
      <p:grpSp>
        <p:nvGrpSpPr>
          <p:cNvPr id="11" name="Group 11"/>
          <p:cNvGrpSpPr/>
          <p:nvPr/>
        </p:nvGrpSpPr>
        <p:grpSpPr>
          <a:xfrm>
            <a:off x="483296" y="3514761"/>
            <a:ext cx="2205314" cy="2146859"/>
            <a:chOff x="375283" y="3570995"/>
            <a:chExt cx="1898261" cy="1898261"/>
          </a:xfrm>
        </p:grpSpPr>
        <p:sp>
          <p:nvSpPr>
            <p:cNvPr id="10" name="Freeform 10"/>
            <p:cNvSpPr/>
            <p:nvPr/>
          </p:nvSpPr>
          <p:spPr>
            <a:xfrm>
              <a:off x="375283" y="3570995"/>
              <a:ext cx="1898261" cy="1898261"/>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4" cstate="email">
                <a:alphaModFix/>
                <a:extLst>
                  <a:ext uri="{28A0092B-C50C-407E-A947-70E740481C1C}">
                    <a14:useLocalDpi xmlns:a14="http://schemas.microsoft.com/office/drawing/2010/main"/>
                  </a:ext>
                </a:extLst>
              </a:blip>
              <a:stretch>
                <a:fillRect/>
              </a:stretch>
            </a:blipFill>
          </p:spPr>
        </p:sp>
      </p:grpSp>
      <p:grpSp>
        <p:nvGrpSpPr>
          <p:cNvPr id="13" name="Group 13"/>
          <p:cNvGrpSpPr/>
          <p:nvPr/>
        </p:nvGrpSpPr>
        <p:grpSpPr>
          <a:xfrm>
            <a:off x="2760410" y="3514761"/>
            <a:ext cx="2205314" cy="2146859"/>
            <a:chOff x="2335346" y="3570995"/>
            <a:chExt cx="1898261" cy="1898261"/>
          </a:xfrm>
        </p:grpSpPr>
        <p:sp>
          <p:nvSpPr>
            <p:cNvPr id="12" name="Freeform 12"/>
            <p:cNvSpPr/>
            <p:nvPr/>
          </p:nvSpPr>
          <p:spPr>
            <a:xfrm>
              <a:off x="2335346" y="3570995"/>
              <a:ext cx="1898261" cy="1898261"/>
            </a:xfrm>
            <a:custGeom>
              <a:avLst/>
              <a:gdLst/>
              <a:ahLst/>
              <a:cxnLst/>
              <a:rect l="0" t="0" r="0" b="0"/>
              <a:pathLst>
                <a:path w="304800" h="304800">
                  <a:moveTo>
                    <a:pt x="0" y="0"/>
                  </a:moveTo>
                  <a:lnTo>
                    <a:pt x="0" y="304800"/>
                  </a:lnTo>
                  <a:lnTo>
                    <a:pt x="304800" y="304800"/>
                  </a:lnTo>
                  <a:lnTo>
                    <a:pt x="304800" y="0"/>
                  </a:lnTo>
                  <a:lnTo>
                    <a:pt x="0" y="0"/>
                  </a:lnTo>
                  <a:close/>
                </a:path>
              </a:pathLst>
            </a:custGeom>
            <a:blipFill>
              <a:blip r:embed="rId5" cstate="email">
                <a:alphaModFix/>
                <a:extLst>
                  <a:ext uri="{28A0092B-C50C-407E-A947-70E740481C1C}">
                    <a14:useLocalDpi xmlns:a14="http://schemas.microsoft.com/office/drawing/2010/main"/>
                  </a:ext>
                </a:extLst>
              </a:blip>
              <a:stretch>
                <a:fillRect/>
              </a:stretch>
            </a:blipFill>
          </p:spPr>
        </p:sp>
      </p:grpSp>
      <p:sp>
        <p:nvSpPr>
          <p:cNvPr id="14" name="Titel 1"/>
          <p:cNvSpPr txBox="1">
            <a:spLocks/>
          </p:cNvSpPr>
          <p:nvPr/>
        </p:nvSpPr>
        <p:spPr>
          <a:xfrm>
            <a:off x="859808" y="421049"/>
            <a:ext cx="7740000" cy="720000"/>
          </a:xfrm>
          <a:prstGeom prst="rect">
            <a:avLst/>
          </a:prstGeom>
        </p:spPr>
        <p:txBody>
          <a:bodyPr/>
          <a:lstStyle>
            <a:lvl1pPr algn="l" defTabSz="914400" rtl="0" eaLnBrk="1" latinLnBrk="0" hangingPunct="1">
              <a:spcBef>
                <a:spcPct val="0"/>
              </a:spcBef>
              <a:buNone/>
              <a:defRPr sz="2500" kern="1200">
                <a:solidFill>
                  <a:schemeClr val="tx1"/>
                </a:solidFill>
                <a:latin typeface="+mj-lt"/>
                <a:ea typeface="+mj-ea"/>
                <a:cs typeface="+mj-cs"/>
              </a:defRPr>
            </a:lvl1pPr>
          </a:lstStyle>
          <a:p>
            <a:pPr fontAlgn="auto">
              <a:spcAft>
                <a:spcPts val="0"/>
              </a:spcAft>
            </a:pPr>
            <a:r>
              <a:rPr lang="de-DE" sz="3600" dirty="0"/>
              <a:t>Lab Practice</a:t>
            </a:r>
          </a:p>
        </p:txBody>
      </p:sp>
      <p:sp>
        <p:nvSpPr>
          <p:cNvPr id="16" name="Fußzeilenplatzhalter 15"/>
          <p:cNvSpPr>
            <a:spLocks noGrp="1"/>
          </p:cNvSpPr>
          <p:nvPr>
            <p:ph type="ftr" sz="quarter" idx="3"/>
          </p:nvPr>
        </p:nvSpPr>
        <p:spPr/>
        <p:txBody>
          <a:bodyPr/>
          <a:lstStyle/>
          <a:p>
            <a:pPr algn="l"/>
            <a:r>
              <a:rPr lang="en-US"/>
              <a:t>IPE – International Program in Engineering 21-07-09</a:t>
            </a:r>
            <a:endParaRPr lang="de-DE" dirty="0"/>
          </a:p>
        </p:txBody>
      </p:sp>
      <p:sp>
        <p:nvSpPr>
          <p:cNvPr id="17" name="TextBox 3"/>
          <p:cNvSpPr txBox="1"/>
          <p:nvPr/>
        </p:nvSpPr>
        <p:spPr>
          <a:xfrm rot="21600000">
            <a:off x="5280674" y="5135874"/>
            <a:ext cx="1908877" cy="228600"/>
          </a:xfrm>
          <a:prstGeom prst="rect">
            <a:avLst/>
          </a:prstGeom>
        </p:spPr>
        <p:txBody>
          <a:bodyPr lIns="0" tIns="25920" rIns="0" bIns="0" rtlCol="0" anchor="t"/>
          <a:lstStyle/>
          <a:p>
            <a:pPr>
              <a:lnSpc>
                <a:spcPts val="1800"/>
              </a:lnSpc>
            </a:pPr>
            <a:r>
              <a:rPr lang="en-US" sz="1600" b="1" dirty="0">
                <a:solidFill>
                  <a:srgbClr val="5F6666">
                    <a:alpha val="100000"/>
                  </a:srgbClr>
                </a:solidFill>
                <a:latin typeface="+mn-lt"/>
              </a:rPr>
              <a:t>Other labs for IPE</a:t>
            </a:r>
          </a:p>
        </p:txBody>
      </p:sp>
    </p:spTree>
    <p:extLst>
      <p:ext uri="{BB962C8B-B14F-4D97-AF65-F5344CB8AC3E}">
        <p14:creationId xmlns:p14="http://schemas.microsoft.com/office/powerpoint/2010/main" val="2510029330"/>
      </p:ext>
    </p:extLst>
  </p:cSld>
  <p:clrMapOvr>
    <a:masterClrMapping/>
  </p:clrMapOvr>
</p:sld>
</file>

<file path=ppt/theme/theme1.xml><?xml version="1.0" encoding="utf-8"?>
<a:theme xmlns:a="http://schemas.openxmlformats.org/drawingml/2006/main" name="DHBW_Allgemein">
  <a:themeElements>
    <a:clrScheme name="DHBW">
      <a:dk1>
        <a:srgbClr val="5D686E"/>
      </a:dk1>
      <a:lt1>
        <a:sysClr val="window" lastClr="FFFFFF"/>
      </a:lt1>
      <a:dk2>
        <a:srgbClr val="5D686E"/>
      </a:dk2>
      <a:lt2>
        <a:srgbClr val="FFFFFF"/>
      </a:lt2>
      <a:accent1>
        <a:srgbClr val="E30613"/>
      </a:accent1>
      <a:accent2>
        <a:srgbClr val="293743"/>
      </a:accent2>
      <a:accent3>
        <a:srgbClr val="9BA5AA"/>
      </a:accent3>
      <a:accent4>
        <a:srgbClr val="D5DADD"/>
      </a:accent4>
      <a:accent5>
        <a:srgbClr val="EFF1F2"/>
      </a:accent5>
      <a:accent6>
        <a:srgbClr val="FFFFFF"/>
      </a:accent6>
      <a:hlink>
        <a:srgbClr val="000000"/>
      </a:hlink>
      <a:folHlink>
        <a:srgbClr val="000000"/>
      </a:folHlink>
    </a:clrScheme>
    <a:fontScheme name="DHBW">
      <a:majorFont>
        <a:latin typeface="Generis Serif Com"/>
        <a:ea typeface=""/>
        <a:cs typeface=""/>
      </a:majorFont>
      <a:minorFont>
        <a:latin typeface="Generis Sans Com"/>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1222</Words>
  <Application>Microsoft Office PowerPoint</Application>
  <PresentationFormat>Diavetítés a képernyőre (4:3 oldalarány)</PresentationFormat>
  <Paragraphs>224</Paragraphs>
  <Slides>17</Slides>
  <Notes>5</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17</vt:i4>
      </vt:variant>
    </vt:vector>
  </HeadingPairs>
  <TitlesOfParts>
    <vt:vector size="26" baseType="lpstr">
      <vt:lpstr>Arial</vt:lpstr>
      <vt:lpstr>Calibri</vt:lpstr>
      <vt:lpstr>Generis Sans Com</vt:lpstr>
      <vt:lpstr>Generis Serif Com</vt:lpstr>
      <vt:lpstr>Lato</vt:lpstr>
      <vt:lpstr>Lucida Sans Unicode</vt:lpstr>
      <vt:lpstr>Symbol</vt:lpstr>
      <vt:lpstr>Wingdings</vt:lpstr>
      <vt:lpstr>DHBW_Allgemein</vt:lpstr>
      <vt:lpstr>International Program in Engineering (IPE)</vt:lpstr>
      <vt:lpstr>PowerPoint-bemutató</vt:lpstr>
      <vt:lpstr>DHBW Mosbach - Key Facts</vt:lpstr>
      <vt:lpstr>IPE – Calendar 2022 (detailed schedule for 2022 t.b.c.)</vt:lpstr>
      <vt:lpstr>International Program basics</vt:lpstr>
      <vt:lpstr>IPE – Overview </vt:lpstr>
      <vt:lpstr>IPE – Modules in Detail</vt:lpstr>
      <vt:lpstr>PowerPoint-bemutató</vt:lpstr>
      <vt:lpstr>PowerPoint-bemutató</vt:lpstr>
      <vt:lpstr>PowerPoint-bemutató</vt:lpstr>
      <vt:lpstr>Company visits and excursions</vt:lpstr>
      <vt:lpstr>PowerPoint-bemutató</vt:lpstr>
      <vt:lpstr>PowerPoint-bemutató</vt:lpstr>
      <vt:lpstr>PowerPoint-bemutató</vt:lpstr>
      <vt:lpstr>What are the benefits for you?</vt:lpstr>
      <vt:lpstr>Application Process</vt:lpstr>
      <vt:lpstr>PowerPoint-bemutató</vt:lpstr>
    </vt:vector>
  </TitlesOfParts>
  <Company>DER PUNKT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HK</dc:creator>
  <cp:lastModifiedBy>Bánfiné Dr. Klekner Bíbor Írisz</cp:lastModifiedBy>
  <cp:revision>331</cp:revision>
  <cp:lastPrinted>2015-09-17T08:27:43Z</cp:lastPrinted>
  <dcterms:created xsi:type="dcterms:W3CDTF">2010-03-17T09:31:50Z</dcterms:created>
  <dcterms:modified xsi:type="dcterms:W3CDTF">2021-08-30T10:41:26Z</dcterms:modified>
</cp:coreProperties>
</file>